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2" r:id="rId1"/>
  </p:sldMasterIdLst>
  <p:sldIdLst>
    <p:sldId id="256" r:id="rId2"/>
    <p:sldId id="257" r:id="rId3"/>
    <p:sldId id="258" r:id="rId4"/>
    <p:sldId id="263" r:id="rId5"/>
    <p:sldId id="268" r:id="rId6"/>
    <p:sldId id="269" r:id="rId7"/>
    <p:sldId id="274" r:id="rId8"/>
    <p:sldId id="275" r:id="rId9"/>
    <p:sldId id="276" r:id="rId10"/>
    <p:sldId id="277" r:id="rId11"/>
    <p:sldId id="278" r:id="rId12"/>
    <p:sldId id="279" r:id="rId13"/>
    <p:sldId id="280" r:id="rId14"/>
    <p:sldId id="281" r:id="rId15"/>
    <p:sldId id="260" r:id="rId16"/>
    <p:sldId id="261" r:id="rId17"/>
    <p:sldId id="262" r:id="rId18"/>
    <p:sldId id="26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45"/>
    <p:restoredTop sz="94690"/>
  </p:normalViewPr>
  <p:slideViewPr>
    <p:cSldViewPr snapToGrid="0" snapToObjects="1">
      <p:cViewPr varScale="1">
        <p:scale>
          <a:sx n="95" d="100"/>
          <a:sy n="95" d="100"/>
        </p:scale>
        <p:origin x="40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AB6BF5-DDFA-4A83-B6C2-C0329ECF5774}" type="doc">
      <dgm:prSet loTypeId="urn:microsoft.com/office/officeart/2018/5/layout/IconCircle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0E2FD8D1-522D-49A4-AD28-45227C251FC8}">
      <dgm:prSet custT="1"/>
      <dgm:spPr/>
      <dgm:t>
        <a:bodyPr/>
        <a:lstStyle/>
        <a:p>
          <a:pPr>
            <a:lnSpc>
              <a:spcPct val="100000"/>
            </a:lnSpc>
            <a:defRPr cap="all"/>
          </a:pPr>
          <a:r>
            <a:rPr lang="en-IN" sz="1400" dirty="0"/>
            <a:t>A Business development consultant has been tasked to make recommendations to a Venture Capitalist on opening a new Ice Cream shop in Bangalore. </a:t>
          </a:r>
          <a:endParaRPr lang="en-US" sz="1400" dirty="0"/>
        </a:p>
      </dgm:t>
    </dgm:pt>
    <dgm:pt modelId="{8C65D849-F669-4D97-90E8-19C23E5EB1EC}" type="parTrans" cxnId="{2BA95DB3-CFA9-4AC2-B22F-9A04513422E6}">
      <dgm:prSet/>
      <dgm:spPr/>
      <dgm:t>
        <a:bodyPr/>
        <a:lstStyle/>
        <a:p>
          <a:endParaRPr lang="en-US" sz="2400"/>
        </a:p>
      </dgm:t>
    </dgm:pt>
    <dgm:pt modelId="{92FB7EF2-3FAD-4ADD-B84D-FFAC6ECD48C6}" type="sibTrans" cxnId="{2BA95DB3-CFA9-4AC2-B22F-9A04513422E6}">
      <dgm:prSet/>
      <dgm:spPr/>
      <dgm:t>
        <a:bodyPr/>
        <a:lstStyle/>
        <a:p>
          <a:endParaRPr lang="en-US" sz="2400"/>
        </a:p>
      </dgm:t>
    </dgm:pt>
    <dgm:pt modelId="{A5247DC9-AFD4-45DD-B535-DEB8C19FDA84}">
      <dgm:prSet custT="1"/>
      <dgm:spPr/>
      <dgm:t>
        <a:bodyPr/>
        <a:lstStyle/>
        <a:p>
          <a:pPr>
            <a:lnSpc>
              <a:spcPct val="100000"/>
            </a:lnSpc>
            <a:defRPr cap="all"/>
          </a:pPr>
          <a:r>
            <a:rPr lang="en-IN" sz="1400" dirty="0"/>
            <a:t>The client would like a neighbourhood with other Indian Restaurants, but a location having not much competition in the area</a:t>
          </a:r>
          <a:endParaRPr lang="en-US" sz="1400" dirty="0"/>
        </a:p>
      </dgm:t>
    </dgm:pt>
    <dgm:pt modelId="{6C5AFA8B-127F-4B61-8B41-2714F395EA32}" type="parTrans" cxnId="{7CA7770C-CB0F-4B1E-8EAA-876DFC09001B}">
      <dgm:prSet/>
      <dgm:spPr/>
      <dgm:t>
        <a:bodyPr/>
        <a:lstStyle/>
        <a:p>
          <a:endParaRPr lang="en-US" sz="2400"/>
        </a:p>
      </dgm:t>
    </dgm:pt>
    <dgm:pt modelId="{1A7A493B-8381-45E6-9D39-B68084C929B7}" type="sibTrans" cxnId="{7CA7770C-CB0F-4B1E-8EAA-876DFC09001B}">
      <dgm:prSet/>
      <dgm:spPr/>
      <dgm:t>
        <a:bodyPr/>
        <a:lstStyle/>
        <a:p>
          <a:endParaRPr lang="en-US" sz="2400"/>
        </a:p>
      </dgm:t>
    </dgm:pt>
    <dgm:pt modelId="{3FBB2BEB-744F-43A4-99AA-63A09DD1548F}">
      <dgm:prSet custT="1"/>
      <dgm:spPr/>
      <dgm:t>
        <a:bodyPr/>
        <a:lstStyle/>
        <a:p>
          <a:pPr>
            <a:lnSpc>
              <a:spcPct val="100000"/>
            </a:lnSpc>
            <a:defRPr cap="all"/>
          </a:pPr>
          <a:r>
            <a:rPr lang="en-IN" sz="1400"/>
            <a:t>The project provides an exploratory data analysis and visualizations to eventually come to a recommended location(s).</a:t>
          </a:r>
          <a:endParaRPr lang="en-US" sz="1400"/>
        </a:p>
      </dgm:t>
    </dgm:pt>
    <dgm:pt modelId="{6CAC696B-A158-4466-9BDA-A73273638A09}" type="parTrans" cxnId="{C26139F2-85D3-49DC-8A0F-5A8C9C4C4B30}">
      <dgm:prSet/>
      <dgm:spPr/>
      <dgm:t>
        <a:bodyPr/>
        <a:lstStyle/>
        <a:p>
          <a:endParaRPr lang="en-US" sz="2400"/>
        </a:p>
      </dgm:t>
    </dgm:pt>
    <dgm:pt modelId="{7A601D2C-A345-43FD-99A4-7993973FD09D}" type="sibTrans" cxnId="{C26139F2-85D3-49DC-8A0F-5A8C9C4C4B30}">
      <dgm:prSet/>
      <dgm:spPr/>
      <dgm:t>
        <a:bodyPr/>
        <a:lstStyle/>
        <a:p>
          <a:endParaRPr lang="en-US" sz="2400"/>
        </a:p>
      </dgm:t>
    </dgm:pt>
    <dgm:pt modelId="{F2D3D160-A1A9-4AE6-800F-255AEB714641}" type="pres">
      <dgm:prSet presAssocID="{12AB6BF5-DDFA-4A83-B6C2-C0329ECF5774}" presName="root" presStyleCnt="0">
        <dgm:presLayoutVars>
          <dgm:dir/>
          <dgm:resizeHandles val="exact"/>
        </dgm:presLayoutVars>
      </dgm:prSet>
      <dgm:spPr/>
    </dgm:pt>
    <dgm:pt modelId="{4423E3FE-1DAB-4DB7-B00F-2E7AA1FF41A1}" type="pres">
      <dgm:prSet presAssocID="{0E2FD8D1-522D-49A4-AD28-45227C251FC8}" presName="compNode" presStyleCnt="0"/>
      <dgm:spPr/>
    </dgm:pt>
    <dgm:pt modelId="{525481AF-B697-4250-8281-EE2714AB83E3}" type="pres">
      <dgm:prSet presAssocID="{0E2FD8D1-522D-49A4-AD28-45227C251FC8}" presName="iconBgRect" presStyleLbl="bgShp" presStyleIdx="0" presStyleCnt="3"/>
      <dgm:spPr/>
    </dgm:pt>
    <dgm:pt modelId="{AA6031BF-8A48-4C64-8AE7-309C7A17678F}" type="pres">
      <dgm:prSet presAssocID="{0E2FD8D1-522D-49A4-AD28-45227C251FC8}"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Kiosk"/>
        </a:ext>
      </dgm:extLst>
    </dgm:pt>
    <dgm:pt modelId="{20E74B78-5850-49CD-9BB4-179208A9EC2F}" type="pres">
      <dgm:prSet presAssocID="{0E2FD8D1-522D-49A4-AD28-45227C251FC8}" presName="spaceRect" presStyleCnt="0"/>
      <dgm:spPr/>
    </dgm:pt>
    <dgm:pt modelId="{F32B70EE-B874-4E76-A716-0E9B4F4DA68E}" type="pres">
      <dgm:prSet presAssocID="{0E2FD8D1-522D-49A4-AD28-45227C251FC8}" presName="textRect" presStyleLbl="revTx" presStyleIdx="0" presStyleCnt="3">
        <dgm:presLayoutVars>
          <dgm:chMax val="1"/>
          <dgm:chPref val="1"/>
        </dgm:presLayoutVars>
      </dgm:prSet>
      <dgm:spPr/>
    </dgm:pt>
    <dgm:pt modelId="{4D61540D-39B7-4E85-9157-94E2377D46DF}" type="pres">
      <dgm:prSet presAssocID="{92FB7EF2-3FAD-4ADD-B84D-FFAC6ECD48C6}" presName="sibTrans" presStyleCnt="0"/>
      <dgm:spPr/>
    </dgm:pt>
    <dgm:pt modelId="{A304E630-85D0-455B-9A9D-F25D19B42B1A}" type="pres">
      <dgm:prSet presAssocID="{A5247DC9-AFD4-45DD-B535-DEB8C19FDA84}" presName="compNode" presStyleCnt="0"/>
      <dgm:spPr/>
    </dgm:pt>
    <dgm:pt modelId="{BB63A917-295C-4F46-A7B5-41C7F2337521}" type="pres">
      <dgm:prSet presAssocID="{A5247DC9-AFD4-45DD-B535-DEB8C19FDA84}" presName="iconBgRect" presStyleLbl="bgShp" presStyleIdx="1" presStyleCnt="3"/>
      <dgm:spPr/>
    </dgm:pt>
    <dgm:pt modelId="{16C693A0-4472-4B3C-BB10-EA7BF0E948E2}" type="pres">
      <dgm:prSet presAssocID="{A5247DC9-AFD4-45DD-B535-DEB8C19FDA8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aiter"/>
        </a:ext>
      </dgm:extLst>
    </dgm:pt>
    <dgm:pt modelId="{503A9981-C31E-4C9B-96BD-23235F877F2B}" type="pres">
      <dgm:prSet presAssocID="{A5247DC9-AFD4-45DD-B535-DEB8C19FDA84}" presName="spaceRect" presStyleCnt="0"/>
      <dgm:spPr/>
    </dgm:pt>
    <dgm:pt modelId="{5E485CA2-5D87-4333-81D3-791EDE8F182A}" type="pres">
      <dgm:prSet presAssocID="{A5247DC9-AFD4-45DD-B535-DEB8C19FDA84}" presName="textRect" presStyleLbl="revTx" presStyleIdx="1" presStyleCnt="3">
        <dgm:presLayoutVars>
          <dgm:chMax val="1"/>
          <dgm:chPref val="1"/>
        </dgm:presLayoutVars>
      </dgm:prSet>
      <dgm:spPr/>
    </dgm:pt>
    <dgm:pt modelId="{A5F55402-B6FD-4D5D-A0B6-DD142447852A}" type="pres">
      <dgm:prSet presAssocID="{1A7A493B-8381-45E6-9D39-B68084C929B7}" presName="sibTrans" presStyleCnt="0"/>
      <dgm:spPr/>
    </dgm:pt>
    <dgm:pt modelId="{293CE811-B855-422E-9F24-95189CD92397}" type="pres">
      <dgm:prSet presAssocID="{3FBB2BEB-744F-43A4-99AA-63A09DD1548F}" presName="compNode" presStyleCnt="0"/>
      <dgm:spPr/>
    </dgm:pt>
    <dgm:pt modelId="{7A9C6902-1141-42B1-A80B-81AC423CCE79}" type="pres">
      <dgm:prSet presAssocID="{3FBB2BEB-744F-43A4-99AA-63A09DD1548F}" presName="iconBgRect" presStyleLbl="bgShp" presStyleIdx="2" presStyleCnt="3"/>
      <dgm:spPr/>
    </dgm:pt>
    <dgm:pt modelId="{9E282E96-DA65-46CB-ACF0-BA81FB41A1FC}" type="pres">
      <dgm:prSet presAssocID="{3FBB2BEB-744F-43A4-99AA-63A09DD1548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atistics"/>
        </a:ext>
      </dgm:extLst>
    </dgm:pt>
    <dgm:pt modelId="{ED4179C3-5307-4FC1-8969-0BAFBF2C003D}" type="pres">
      <dgm:prSet presAssocID="{3FBB2BEB-744F-43A4-99AA-63A09DD1548F}" presName="spaceRect" presStyleCnt="0"/>
      <dgm:spPr/>
    </dgm:pt>
    <dgm:pt modelId="{20D08030-B3B7-4A93-BBF0-D09E3167052A}" type="pres">
      <dgm:prSet presAssocID="{3FBB2BEB-744F-43A4-99AA-63A09DD1548F}" presName="textRect" presStyleLbl="revTx" presStyleIdx="2" presStyleCnt="3">
        <dgm:presLayoutVars>
          <dgm:chMax val="1"/>
          <dgm:chPref val="1"/>
        </dgm:presLayoutVars>
      </dgm:prSet>
      <dgm:spPr/>
    </dgm:pt>
  </dgm:ptLst>
  <dgm:cxnLst>
    <dgm:cxn modelId="{7CA7770C-CB0F-4B1E-8EAA-876DFC09001B}" srcId="{12AB6BF5-DDFA-4A83-B6C2-C0329ECF5774}" destId="{A5247DC9-AFD4-45DD-B535-DEB8C19FDA84}" srcOrd="1" destOrd="0" parTransId="{6C5AFA8B-127F-4B61-8B41-2714F395EA32}" sibTransId="{1A7A493B-8381-45E6-9D39-B68084C929B7}"/>
    <dgm:cxn modelId="{AA1C4E4A-6706-344F-8D11-C54F2EBF8242}" type="presOf" srcId="{0E2FD8D1-522D-49A4-AD28-45227C251FC8}" destId="{F32B70EE-B874-4E76-A716-0E9B4F4DA68E}" srcOrd="0" destOrd="0" presId="urn:microsoft.com/office/officeart/2018/5/layout/IconCircleLabelList"/>
    <dgm:cxn modelId="{64B526A5-E034-D449-943C-0B030006C8C9}" type="presOf" srcId="{3FBB2BEB-744F-43A4-99AA-63A09DD1548F}" destId="{20D08030-B3B7-4A93-BBF0-D09E3167052A}" srcOrd="0" destOrd="0" presId="urn:microsoft.com/office/officeart/2018/5/layout/IconCircleLabelList"/>
    <dgm:cxn modelId="{FFF13AA5-72B0-4D49-8AE6-7F7AEC4CFC80}" type="presOf" srcId="{A5247DC9-AFD4-45DD-B535-DEB8C19FDA84}" destId="{5E485CA2-5D87-4333-81D3-791EDE8F182A}" srcOrd="0" destOrd="0" presId="urn:microsoft.com/office/officeart/2018/5/layout/IconCircleLabelList"/>
    <dgm:cxn modelId="{2BA95DB3-CFA9-4AC2-B22F-9A04513422E6}" srcId="{12AB6BF5-DDFA-4A83-B6C2-C0329ECF5774}" destId="{0E2FD8D1-522D-49A4-AD28-45227C251FC8}" srcOrd="0" destOrd="0" parTransId="{8C65D849-F669-4D97-90E8-19C23E5EB1EC}" sibTransId="{92FB7EF2-3FAD-4ADD-B84D-FFAC6ECD48C6}"/>
    <dgm:cxn modelId="{1AEDA7BA-C600-6A4A-80F7-040457277362}" type="presOf" srcId="{12AB6BF5-DDFA-4A83-B6C2-C0329ECF5774}" destId="{F2D3D160-A1A9-4AE6-800F-255AEB714641}" srcOrd="0" destOrd="0" presId="urn:microsoft.com/office/officeart/2018/5/layout/IconCircleLabelList"/>
    <dgm:cxn modelId="{C26139F2-85D3-49DC-8A0F-5A8C9C4C4B30}" srcId="{12AB6BF5-DDFA-4A83-B6C2-C0329ECF5774}" destId="{3FBB2BEB-744F-43A4-99AA-63A09DD1548F}" srcOrd="2" destOrd="0" parTransId="{6CAC696B-A158-4466-9BDA-A73273638A09}" sibTransId="{7A601D2C-A345-43FD-99A4-7993973FD09D}"/>
    <dgm:cxn modelId="{60DC6B9F-420A-0E43-BB2E-7F9E34D9E9AA}" type="presParOf" srcId="{F2D3D160-A1A9-4AE6-800F-255AEB714641}" destId="{4423E3FE-1DAB-4DB7-B00F-2E7AA1FF41A1}" srcOrd="0" destOrd="0" presId="urn:microsoft.com/office/officeart/2018/5/layout/IconCircleLabelList"/>
    <dgm:cxn modelId="{784B9360-EE4A-8B43-B002-EF37FD781A78}" type="presParOf" srcId="{4423E3FE-1DAB-4DB7-B00F-2E7AA1FF41A1}" destId="{525481AF-B697-4250-8281-EE2714AB83E3}" srcOrd="0" destOrd="0" presId="urn:microsoft.com/office/officeart/2018/5/layout/IconCircleLabelList"/>
    <dgm:cxn modelId="{2A8A9EA4-1064-7543-ADCF-97AD1B917041}" type="presParOf" srcId="{4423E3FE-1DAB-4DB7-B00F-2E7AA1FF41A1}" destId="{AA6031BF-8A48-4C64-8AE7-309C7A17678F}" srcOrd="1" destOrd="0" presId="urn:microsoft.com/office/officeart/2018/5/layout/IconCircleLabelList"/>
    <dgm:cxn modelId="{F41D6684-19BF-EA43-9026-4CD7A2E5620B}" type="presParOf" srcId="{4423E3FE-1DAB-4DB7-B00F-2E7AA1FF41A1}" destId="{20E74B78-5850-49CD-9BB4-179208A9EC2F}" srcOrd="2" destOrd="0" presId="urn:microsoft.com/office/officeart/2018/5/layout/IconCircleLabelList"/>
    <dgm:cxn modelId="{C8B19EFF-ED32-454C-982E-D5CD42DD350C}" type="presParOf" srcId="{4423E3FE-1DAB-4DB7-B00F-2E7AA1FF41A1}" destId="{F32B70EE-B874-4E76-A716-0E9B4F4DA68E}" srcOrd="3" destOrd="0" presId="urn:microsoft.com/office/officeart/2018/5/layout/IconCircleLabelList"/>
    <dgm:cxn modelId="{F9B8919E-5758-E949-8193-ADBEFBEACF25}" type="presParOf" srcId="{F2D3D160-A1A9-4AE6-800F-255AEB714641}" destId="{4D61540D-39B7-4E85-9157-94E2377D46DF}" srcOrd="1" destOrd="0" presId="urn:microsoft.com/office/officeart/2018/5/layout/IconCircleLabelList"/>
    <dgm:cxn modelId="{9FB57B37-0DB2-BA42-9900-87630A5C8947}" type="presParOf" srcId="{F2D3D160-A1A9-4AE6-800F-255AEB714641}" destId="{A304E630-85D0-455B-9A9D-F25D19B42B1A}" srcOrd="2" destOrd="0" presId="urn:microsoft.com/office/officeart/2018/5/layout/IconCircleLabelList"/>
    <dgm:cxn modelId="{479AE707-B46A-4D4E-9292-2D4CA57FAA92}" type="presParOf" srcId="{A304E630-85D0-455B-9A9D-F25D19B42B1A}" destId="{BB63A917-295C-4F46-A7B5-41C7F2337521}" srcOrd="0" destOrd="0" presId="urn:microsoft.com/office/officeart/2018/5/layout/IconCircleLabelList"/>
    <dgm:cxn modelId="{046326EA-B9E6-3442-B02B-47AD17106547}" type="presParOf" srcId="{A304E630-85D0-455B-9A9D-F25D19B42B1A}" destId="{16C693A0-4472-4B3C-BB10-EA7BF0E948E2}" srcOrd="1" destOrd="0" presId="urn:microsoft.com/office/officeart/2018/5/layout/IconCircleLabelList"/>
    <dgm:cxn modelId="{D0490EB7-194D-E247-A7E8-CA24D22A5C86}" type="presParOf" srcId="{A304E630-85D0-455B-9A9D-F25D19B42B1A}" destId="{503A9981-C31E-4C9B-96BD-23235F877F2B}" srcOrd="2" destOrd="0" presId="urn:microsoft.com/office/officeart/2018/5/layout/IconCircleLabelList"/>
    <dgm:cxn modelId="{4011BA36-9698-E640-B740-F9BD459EDD54}" type="presParOf" srcId="{A304E630-85D0-455B-9A9D-F25D19B42B1A}" destId="{5E485CA2-5D87-4333-81D3-791EDE8F182A}" srcOrd="3" destOrd="0" presId="urn:microsoft.com/office/officeart/2018/5/layout/IconCircleLabelList"/>
    <dgm:cxn modelId="{D24E3037-EA6B-FB4F-BEF6-AD01F0E85366}" type="presParOf" srcId="{F2D3D160-A1A9-4AE6-800F-255AEB714641}" destId="{A5F55402-B6FD-4D5D-A0B6-DD142447852A}" srcOrd="3" destOrd="0" presId="urn:microsoft.com/office/officeart/2018/5/layout/IconCircleLabelList"/>
    <dgm:cxn modelId="{560D89AC-3606-224C-894D-317B6FC85FA1}" type="presParOf" srcId="{F2D3D160-A1A9-4AE6-800F-255AEB714641}" destId="{293CE811-B855-422E-9F24-95189CD92397}" srcOrd="4" destOrd="0" presId="urn:microsoft.com/office/officeart/2018/5/layout/IconCircleLabelList"/>
    <dgm:cxn modelId="{885CDB10-3217-1C46-AD8A-B53EF5849B05}" type="presParOf" srcId="{293CE811-B855-422E-9F24-95189CD92397}" destId="{7A9C6902-1141-42B1-A80B-81AC423CCE79}" srcOrd="0" destOrd="0" presId="urn:microsoft.com/office/officeart/2018/5/layout/IconCircleLabelList"/>
    <dgm:cxn modelId="{0F4B8C20-914F-1240-BE77-DF362AC64E09}" type="presParOf" srcId="{293CE811-B855-422E-9F24-95189CD92397}" destId="{9E282E96-DA65-46CB-ACF0-BA81FB41A1FC}" srcOrd="1" destOrd="0" presId="urn:microsoft.com/office/officeart/2018/5/layout/IconCircleLabelList"/>
    <dgm:cxn modelId="{953F30A5-950D-0F42-8761-AB71018FFA54}" type="presParOf" srcId="{293CE811-B855-422E-9F24-95189CD92397}" destId="{ED4179C3-5307-4FC1-8969-0BAFBF2C003D}" srcOrd="2" destOrd="0" presId="urn:microsoft.com/office/officeart/2018/5/layout/IconCircleLabelList"/>
    <dgm:cxn modelId="{BCA282E0-42D4-5F4F-BFD4-DCFE7D065820}" type="presParOf" srcId="{293CE811-B855-422E-9F24-95189CD92397}" destId="{20D08030-B3B7-4A93-BBF0-D09E3167052A}" srcOrd="3" destOrd="0" presId="urn:microsoft.com/office/officeart/2018/5/layout/IconCircle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71DF801-6AF5-4B2C-A309-0C9F752D8B64}"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D4C6BDBF-F74F-41AE-9198-7074151CECD1}">
      <dgm:prSet custT="1"/>
      <dgm:spPr/>
      <dgm:t>
        <a:bodyPr/>
        <a:lstStyle/>
        <a:p>
          <a:pPr>
            <a:lnSpc>
              <a:spcPct val="100000"/>
            </a:lnSpc>
          </a:pPr>
          <a:r>
            <a:rPr lang="en-IN" sz="1600" dirty="0"/>
            <a:t>The data to be used for this project consists the Foursquare location data for the City of Bangalore. More precisely the dataset would use the following features for exploratory data analysis and necessary machine learning involved.</a:t>
          </a:r>
          <a:endParaRPr lang="en-US" sz="1600" dirty="0"/>
        </a:p>
      </dgm:t>
    </dgm:pt>
    <dgm:pt modelId="{85682913-8215-43E3-A16F-C69A1C4C259E}" type="parTrans" cxnId="{B8DD7421-AD93-410F-94CD-362A1B1476E4}">
      <dgm:prSet/>
      <dgm:spPr/>
      <dgm:t>
        <a:bodyPr/>
        <a:lstStyle/>
        <a:p>
          <a:endParaRPr lang="en-US" sz="2800"/>
        </a:p>
      </dgm:t>
    </dgm:pt>
    <dgm:pt modelId="{68A9CAFB-2015-47B4-B626-D674B04D6B28}" type="sibTrans" cxnId="{B8DD7421-AD93-410F-94CD-362A1B1476E4}">
      <dgm:prSet/>
      <dgm:spPr/>
      <dgm:t>
        <a:bodyPr/>
        <a:lstStyle/>
        <a:p>
          <a:endParaRPr lang="en-US" sz="2800"/>
        </a:p>
      </dgm:t>
    </dgm:pt>
    <dgm:pt modelId="{3A296E62-118F-4B04-BC2A-BA7CC221875A}">
      <dgm:prSet custT="1"/>
      <dgm:spPr/>
      <dgm:t>
        <a:bodyPr/>
        <a:lstStyle/>
        <a:p>
          <a:pPr>
            <a:lnSpc>
              <a:spcPct val="100000"/>
            </a:lnSpc>
          </a:pPr>
          <a:r>
            <a:rPr lang="en-IN" sz="1600" dirty="0"/>
            <a:t>Neighbourhood, Neighbourhood Latitude, Neighbourhood Longitude, Venue, Venue Latitude, Venue Longitude, Venue Categories</a:t>
          </a:r>
          <a:endParaRPr lang="en-US" sz="1600" dirty="0"/>
        </a:p>
      </dgm:t>
    </dgm:pt>
    <dgm:pt modelId="{19E9CB5C-5468-4ACD-9FBD-6406F960E2A5}" type="parTrans" cxnId="{020885F2-5619-4390-9A63-AF1706656539}">
      <dgm:prSet/>
      <dgm:spPr/>
      <dgm:t>
        <a:bodyPr/>
        <a:lstStyle/>
        <a:p>
          <a:endParaRPr lang="en-US" sz="2800"/>
        </a:p>
      </dgm:t>
    </dgm:pt>
    <dgm:pt modelId="{97E9C89F-8C01-47F6-98C9-7038EC76EAC8}" type="sibTrans" cxnId="{020885F2-5619-4390-9A63-AF1706656539}">
      <dgm:prSet/>
      <dgm:spPr/>
      <dgm:t>
        <a:bodyPr/>
        <a:lstStyle/>
        <a:p>
          <a:endParaRPr lang="en-US" sz="2800"/>
        </a:p>
      </dgm:t>
    </dgm:pt>
    <dgm:pt modelId="{261CB674-04A0-48BF-9A15-81967D3F8F47}" type="pres">
      <dgm:prSet presAssocID="{271DF801-6AF5-4B2C-A309-0C9F752D8B64}" presName="root" presStyleCnt="0">
        <dgm:presLayoutVars>
          <dgm:dir/>
          <dgm:resizeHandles val="exact"/>
        </dgm:presLayoutVars>
      </dgm:prSet>
      <dgm:spPr/>
    </dgm:pt>
    <dgm:pt modelId="{6BC9B78C-3C53-448C-A8D0-BB132EE4C766}" type="pres">
      <dgm:prSet presAssocID="{D4C6BDBF-F74F-41AE-9198-7074151CECD1}" presName="compNode" presStyleCnt="0"/>
      <dgm:spPr/>
    </dgm:pt>
    <dgm:pt modelId="{AAAAA811-71A2-4335-B5A2-EABDDC4EBC72}" type="pres">
      <dgm:prSet presAssocID="{D4C6BDBF-F74F-41AE-9198-7074151CECD1}"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892DE839-146C-40B1-BB68-2D1D6D08C448}" type="pres">
      <dgm:prSet presAssocID="{D4C6BDBF-F74F-41AE-9198-7074151CECD1}" presName="spaceRect" presStyleCnt="0"/>
      <dgm:spPr/>
    </dgm:pt>
    <dgm:pt modelId="{8F0B2E15-8CE4-4ADD-A141-7B050BE7A291}" type="pres">
      <dgm:prSet presAssocID="{D4C6BDBF-F74F-41AE-9198-7074151CECD1}" presName="textRect" presStyleLbl="revTx" presStyleIdx="0" presStyleCnt="2">
        <dgm:presLayoutVars>
          <dgm:chMax val="1"/>
          <dgm:chPref val="1"/>
        </dgm:presLayoutVars>
      </dgm:prSet>
      <dgm:spPr/>
    </dgm:pt>
    <dgm:pt modelId="{BA8E53FC-A7C5-42C2-A36C-19EF16A47A51}" type="pres">
      <dgm:prSet presAssocID="{68A9CAFB-2015-47B4-B626-D674B04D6B28}" presName="sibTrans" presStyleCnt="0"/>
      <dgm:spPr/>
    </dgm:pt>
    <dgm:pt modelId="{1EBE302A-3F2F-4421-80EB-A610B80B5F15}" type="pres">
      <dgm:prSet presAssocID="{3A296E62-118F-4B04-BC2A-BA7CC221875A}" presName="compNode" presStyleCnt="0"/>
      <dgm:spPr/>
    </dgm:pt>
    <dgm:pt modelId="{01E8BC83-9603-4E9D-93A1-DB8B9856DD5D}" type="pres">
      <dgm:prSet presAssocID="{3A296E62-118F-4B04-BC2A-BA7CC221875A}"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rker"/>
        </a:ext>
      </dgm:extLst>
    </dgm:pt>
    <dgm:pt modelId="{EAAAA311-A306-4758-B811-63BFCC2553D0}" type="pres">
      <dgm:prSet presAssocID="{3A296E62-118F-4B04-BC2A-BA7CC221875A}" presName="spaceRect" presStyleCnt="0"/>
      <dgm:spPr/>
    </dgm:pt>
    <dgm:pt modelId="{0BB76CE9-AC52-43AA-939C-AAC585765DBF}" type="pres">
      <dgm:prSet presAssocID="{3A296E62-118F-4B04-BC2A-BA7CC221875A}" presName="textRect" presStyleLbl="revTx" presStyleIdx="1" presStyleCnt="2">
        <dgm:presLayoutVars>
          <dgm:chMax val="1"/>
          <dgm:chPref val="1"/>
        </dgm:presLayoutVars>
      </dgm:prSet>
      <dgm:spPr/>
    </dgm:pt>
  </dgm:ptLst>
  <dgm:cxnLst>
    <dgm:cxn modelId="{B8DD7421-AD93-410F-94CD-362A1B1476E4}" srcId="{271DF801-6AF5-4B2C-A309-0C9F752D8B64}" destId="{D4C6BDBF-F74F-41AE-9198-7074151CECD1}" srcOrd="0" destOrd="0" parTransId="{85682913-8215-43E3-A16F-C69A1C4C259E}" sibTransId="{68A9CAFB-2015-47B4-B626-D674B04D6B28}"/>
    <dgm:cxn modelId="{97F61E8D-51BD-4AB8-8BA5-E30BE566469A}" type="presOf" srcId="{D4C6BDBF-F74F-41AE-9198-7074151CECD1}" destId="{8F0B2E15-8CE4-4ADD-A141-7B050BE7A291}" srcOrd="0" destOrd="0" presId="urn:microsoft.com/office/officeart/2018/2/layout/IconLabelList"/>
    <dgm:cxn modelId="{AC4FF1A7-0EEB-4422-AA41-1EB47A571007}" type="presOf" srcId="{271DF801-6AF5-4B2C-A309-0C9F752D8B64}" destId="{261CB674-04A0-48BF-9A15-81967D3F8F47}" srcOrd="0" destOrd="0" presId="urn:microsoft.com/office/officeart/2018/2/layout/IconLabelList"/>
    <dgm:cxn modelId="{E73A90AE-3F04-4B13-BB4A-654DE0257BBD}" type="presOf" srcId="{3A296E62-118F-4B04-BC2A-BA7CC221875A}" destId="{0BB76CE9-AC52-43AA-939C-AAC585765DBF}" srcOrd="0" destOrd="0" presId="urn:microsoft.com/office/officeart/2018/2/layout/IconLabelList"/>
    <dgm:cxn modelId="{020885F2-5619-4390-9A63-AF1706656539}" srcId="{271DF801-6AF5-4B2C-A309-0C9F752D8B64}" destId="{3A296E62-118F-4B04-BC2A-BA7CC221875A}" srcOrd="1" destOrd="0" parTransId="{19E9CB5C-5468-4ACD-9FBD-6406F960E2A5}" sibTransId="{97E9C89F-8C01-47F6-98C9-7038EC76EAC8}"/>
    <dgm:cxn modelId="{248D24C7-019C-4E70-9103-64672B0F0437}" type="presParOf" srcId="{261CB674-04A0-48BF-9A15-81967D3F8F47}" destId="{6BC9B78C-3C53-448C-A8D0-BB132EE4C766}" srcOrd="0" destOrd="0" presId="urn:microsoft.com/office/officeart/2018/2/layout/IconLabelList"/>
    <dgm:cxn modelId="{6A019C76-9CD1-44F6-BE69-7D0956832AC6}" type="presParOf" srcId="{6BC9B78C-3C53-448C-A8D0-BB132EE4C766}" destId="{AAAAA811-71A2-4335-B5A2-EABDDC4EBC72}" srcOrd="0" destOrd="0" presId="urn:microsoft.com/office/officeart/2018/2/layout/IconLabelList"/>
    <dgm:cxn modelId="{BB043A78-475A-4D95-8239-428E6D3CF45C}" type="presParOf" srcId="{6BC9B78C-3C53-448C-A8D0-BB132EE4C766}" destId="{892DE839-146C-40B1-BB68-2D1D6D08C448}" srcOrd="1" destOrd="0" presId="urn:microsoft.com/office/officeart/2018/2/layout/IconLabelList"/>
    <dgm:cxn modelId="{D1CC5509-FCDE-4B3B-9FD8-3F52C6412852}" type="presParOf" srcId="{6BC9B78C-3C53-448C-A8D0-BB132EE4C766}" destId="{8F0B2E15-8CE4-4ADD-A141-7B050BE7A291}" srcOrd="2" destOrd="0" presId="urn:microsoft.com/office/officeart/2018/2/layout/IconLabelList"/>
    <dgm:cxn modelId="{414A4FCA-BA1F-4C56-8959-8475B3F334B6}" type="presParOf" srcId="{261CB674-04A0-48BF-9A15-81967D3F8F47}" destId="{BA8E53FC-A7C5-42C2-A36C-19EF16A47A51}" srcOrd="1" destOrd="0" presId="urn:microsoft.com/office/officeart/2018/2/layout/IconLabelList"/>
    <dgm:cxn modelId="{B2EC2983-8B9A-4A40-A610-E735FA5D897C}" type="presParOf" srcId="{261CB674-04A0-48BF-9A15-81967D3F8F47}" destId="{1EBE302A-3F2F-4421-80EB-A610B80B5F15}" srcOrd="2" destOrd="0" presId="urn:microsoft.com/office/officeart/2018/2/layout/IconLabelList"/>
    <dgm:cxn modelId="{7C7D9871-4911-4DD9-A7C1-4FF2DDB9BA37}" type="presParOf" srcId="{1EBE302A-3F2F-4421-80EB-A610B80B5F15}" destId="{01E8BC83-9603-4E9D-93A1-DB8B9856DD5D}" srcOrd="0" destOrd="0" presId="urn:microsoft.com/office/officeart/2018/2/layout/IconLabelList"/>
    <dgm:cxn modelId="{E84940F0-47B0-4CD4-8C52-272C7C481959}" type="presParOf" srcId="{1EBE302A-3F2F-4421-80EB-A610B80B5F15}" destId="{EAAAA311-A306-4758-B811-63BFCC2553D0}" srcOrd="1" destOrd="0" presId="urn:microsoft.com/office/officeart/2018/2/layout/IconLabelList"/>
    <dgm:cxn modelId="{F0937D7F-AB12-4624-A4C0-F1FD6490050B}" type="presParOf" srcId="{1EBE302A-3F2F-4421-80EB-A610B80B5F15}" destId="{0BB76CE9-AC52-43AA-939C-AAC585765DBF}"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5481AF-B697-4250-8281-EE2714AB83E3}">
      <dsp:nvSpPr>
        <dsp:cNvPr id="0" name=""/>
        <dsp:cNvSpPr/>
      </dsp:nvSpPr>
      <dsp:spPr>
        <a:xfrm>
          <a:off x="401837" y="857262"/>
          <a:ext cx="1235250" cy="123525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A6031BF-8A48-4C64-8AE7-309C7A17678F}">
      <dsp:nvSpPr>
        <dsp:cNvPr id="0" name=""/>
        <dsp:cNvSpPr/>
      </dsp:nvSpPr>
      <dsp:spPr>
        <a:xfrm>
          <a:off x="665087" y="1120512"/>
          <a:ext cx="708750" cy="7087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32B70EE-B874-4E76-A716-0E9B4F4DA68E}">
      <dsp:nvSpPr>
        <dsp:cNvPr id="0" name=""/>
        <dsp:cNvSpPr/>
      </dsp:nvSpPr>
      <dsp:spPr>
        <a:xfrm>
          <a:off x="6962" y="2477262"/>
          <a:ext cx="2025000" cy="17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IN" sz="1400" kern="1200" dirty="0"/>
            <a:t>A Business development consultant has been tasked to make recommendations to a Venture Capitalist on opening a new Ice Cream shop in Bangalore. </a:t>
          </a:r>
          <a:endParaRPr lang="en-US" sz="1400" kern="1200" dirty="0"/>
        </a:p>
      </dsp:txBody>
      <dsp:txXfrm>
        <a:off x="6962" y="2477262"/>
        <a:ext cx="2025000" cy="1755000"/>
      </dsp:txXfrm>
    </dsp:sp>
    <dsp:sp modelId="{BB63A917-295C-4F46-A7B5-41C7F2337521}">
      <dsp:nvSpPr>
        <dsp:cNvPr id="0" name=""/>
        <dsp:cNvSpPr/>
      </dsp:nvSpPr>
      <dsp:spPr>
        <a:xfrm>
          <a:off x="2781212" y="857262"/>
          <a:ext cx="1235250" cy="123525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C693A0-4472-4B3C-BB10-EA7BF0E948E2}">
      <dsp:nvSpPr>
        <dsp:cNvPr id="0" name=""/>
        <dsp:cNvSpPr/>
      </dsp:nvSpPr>
      <dsp:spPr>
        <a:xfrm>
          <a:off x="3044462" y="1120512"/>
          <a:ext cx="708750" cy="70875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E485CA2-5D87-4333-81D3-791EDE8F182A}">
      <dsp:nvSpPr>
        <dsp:cNvPr id="0" name=""/>
        <dsp:cNvSpPr/>
      </dsp:nvSpPr>
      <dsp:spPr>
        <a:xfrm>
          <a:off x="2386337" y="2477262"/>
          <a:ext cx="2025000" cy="17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IN" sz="1400" kern="1200" dirty="0"/>
            <a:t>The client would like a neighbourhood with other Indian Restaurants, but a location having not much competition in the area</a:t>
          </a:r>
          <a:endParaRPr lang="en-US" sz="1400" kern="1200" dirty="0"/>
        </a:p>
      </dsp:txBody>
      <dsp:txXfrm>
        <a:off x="2386337" y="2477262"/>
        <a:ext cx="2025000" cy="1755000"/>
      </dsp:txXfrm>
    </dsp:sp>
    <dsp:sp modelId="{7A9C6902-1141-42B1-A80B-81AC423CCE79}">
      <dsp:nvSpPr>
        <dsp:cNvPr id="0" name=""/>
        <dsp:cNvSpPr/>
      </dsp:nvSpPr>
      <dsp:spPr>
        <a:xfrm>
          <a:off x="5160587" y="857262"/>
          <a:ext cx="1235250" cy="123525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E282E96-DA65-46CB-ACF0-BA81FB41A1FC}">
      <dsp:nvSpPr>
        <dsp:cNvPr id="0" name=""/>
        <dsp:cNvSpPr/>
      </dsp:nvSpPr>
      <dsp:spPr>
        <a:xfrm>
          <a:off x="5423837" y="1120512"/>
          <a:ext cx="708750" cy="70875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0D08030-B3B7-4A93-BBF0-D09E3167052A}">
      <dsp:nvSpPr>
        <dsp:cNvPr id="0" name=""/>
        <dsp:cNvSpPr/>
      </dsp:nvSpPr>
      <dsp:spPr>
        <a:xfrm>
          <a:off x="4765712" y="2477262"/>
          <a:ext cx="2025000" cy="1755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cap="all"/>
          </a:pPr>
          <a:r>
            <a:rPr lang="en-IN" sz="1400" kern="1200"/>
            <a:t>The project provides an exploratory data analysis and visualizations to eventually come to a recommended location(s).</a:t>
          </a:r>
          <a:endParaRPr lang="en-US" sz="1400" kern="1200"/>
        </a:p>
      </dsp:txBody>
      <dsp:txXfrm>
        <a:off x="4765712" y="2477262"/>
        <a:ext cx="2025000" cy="1755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AAA811-71A2-4335-B5A2-EABDDC4EBC72}">
      <dsp:nvSpPr>
        <dsp:cNvPr id="0" name=""/>
        <dsp:cNvSpPr/>
      </dsp:nvSpPr>
      <dsp:spPr>
        <a:xfrm>
          <a:off x="1519199" y="8193"/>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F0B2E15-8CE4-4ADD-A141-7B050BE7A291}">
      <dsp:nvSpPr>
        <dsp:cNvPr id="0" name=""/>
        <dsp:cNvSpPr/>
      </dsp:nvSpPr>
      <dsp:spPr>
        <a:xfrm>
          <a:off x="331199" y="2517886"/>
          <a:ext cx="4320000" cy="126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IN" sz="1600" kern="1200" dirty="0"/>
            <a:t>The data to be used for this project consists the Foursquare location data for the City of Bangalore. More precisely the dataset would use the following features for exploratory data analysis and necessary machine learning involved.</a:t>
          </a:r>
          <a:endParaRPr lang="en-US" sz="1600" kern="1200" dirty="0"/>
        </a:p>
      </dsp:txBody>
      <dsp:txXfrm>
        <a:off x="331199" y="2517886"/>
        <a:ext cx="4320000" cy="1260000"/>
      </dsp:txXfrm>
    </dsp:sp>
    <dsp:sp modelId="{01E8BC83-9603-4E9D-93A1-DB8B9856DD5D}">
      <dsp:nvSpPr>
        <dsp:cNvPr id="0" name=""/>
        <dsp:cNvSpPr/>
      </dsp:nvSpPr>
      <dsp:spPr>
        <a:xfrm>
          <a:off x="6595199" y="8193"/>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BB76CE9-AC52-43AA-939C-AAC585765DBF}">
      <dsp:nvSpPr>
        <dsp:cNvPr id="0" name=""/>
        <dsp:cNvSpPr/>
      </dsp:nvSpPr>
      <dsp:spPr>
        <a:xfrm>
          <a:off x="5407199" y="2517886"/>
          <a:ext cx="4320000" cy="126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11200">
            <a:lnSpc>
              <a:spcPct val="100000"/>
            </a:lnSpc>
            <a:spcBef>
              <a:spcPct val="0"/>
            </a:spcBef>
            <a:spcAft>
              <a:spcPct val="35000"/>
            </a:spcAft>
            <a:buNone/>
          </a:pPr>
          <a:r>
            <a:rPr lang="en-IN" sz="1600" kern="1200" dirty="0"/>
            <a:t>Neighbourhood, Neighbourhood Latitude, Neighbourhood Longitude, Venue, Venue Latitude, Venue Longitude, Venue Categories</a:t>
          </a:r>
          <a:endParaRPr lang="en-US" sz="1600" kern="1200" dirty="0"/>
        </a:p>
      </dsp:txBody>
      <dsp:txXfrm>
        <a:off x="5407199" y="2517886"/>
        <a:ext cx="4320000" cy="1260000"/>
      </dsp:txXfrm>
    </dsp:sp>
  </dsp:spTree>
</dsp:drawing>
</file>

<file path=ppt/diagrams/layout1.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12/9/19</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75400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12/9/19</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5348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12/9/19</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40874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12/9/19</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80080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12/9/19</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547297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12/9/19</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585675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12/9/19</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76952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12/9/19</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33165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12/9/19</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7250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12/9/19</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12425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12/9/19</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5849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12/9/19</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3009719"/>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91" r:id="rId6"/>
    <p:sldLayoutId id="2147483686" r:id="rId7"/>
    <p:sldLayoutId id="2147483687" r:id="rId8"/>
    <p:sldLayoutId id="2147483688" r:id="rId9"/>
    <p:sldLayoutId id="2147483690" r:id="rId10"/>
    <p:sldLayoutId id="2147483689" r:id="rId11"/>
  </p:sldLayoutIdLst>
  <p:hf sldNum="0"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70661-4B3B-2A47-AA6E-4B5B0F106B30}"/>
              </a:ext>
            </a:extLst>
          </p:cNvPr>
          <p:cNvSpPr>
            <a:spLocks noGrp="1"/>
          </p:cNvSpPr>
          <p:nvPr>
            <p:ph type="ctrTitle"/>
          </p:nvPr>
        </p:nvSpPr>
        <p:spPr>
          <a:xfrm>
            <a:off x="8141110" y="639098"/>
            <a:ext cx="3401961" cy="3494790"/>
          </a:xfrm>
        </p:spPr>
        <p:txBody>
          <a:bodyPr>
            <a:normAutofit/>
          </a:bodyPr>
          <a:lstStyle/>
          <a:p>
            <a:r>
              <a:rPr lang="en-IN" sz="4200" b="1" u="sng" dirty="0"/>
              <a:t>Business Development </a:t>
            </a:r>
            <a:br>
              <a:rPr lang="en-IN" sz="4200" b="1" dirty="0"/>
            </a:br>
            <a:r>
              <a:rPr lang="en-IN" sz="4200" b="1" dirty="0"/>
              <a:t>New Ice Cream shop venue – A Report</a:t>
            </a:r>
            <a:endParaRPr lang="en-US" sz="4200" dirty="0"/>
          </a:p>
        </p:txBody>
      </p:sp>
      <p:sp>
        <p:nvSpPr>
          <p:cNvPr id="3" name="Subtitle 2">
            <a:extLst>
              <a:ext uri="{FF2B5EF4-FFF2-40B4-BE49-F238E27FC236}">
                <a16:creationId xmlns:a16="http://schemas.microsoft.com/office/drawing/2014/main" id="{F8BB2CDF-1301-4F4F-9AF5-0A53CFE871DF}"/>
              </a:ext>
            </a:extLst>
          </p:cNvPr>
          <p:cNvSpPr>
            <a:spLocks noGrp="1"/>
          </p:cNvSpPr>
          <p:nvPr>
            <p:ph type="subTitle" idx="1"/>
          </p:nvPr>
        </p:nvSpPr>
        <p:spPr>
          <a:xfrm>
            <a:off x="8141110" y="4455621"/>
            <a:ext cx="3417990" cy="1238616"/>
          </a:xfrm>
        </p:spPr>
        <p:txBody>
          <a:bodyPr>
            <a:normAutofit/>
          </a:bodyPr>
          <a:lstStyle/>
          <a:p>
            <a:r>
              <a:rPr lang="en-US" sz="2000">
                <a:solidFill>
                  <a:schemeClr val="tx1">
                    <a:lumMod val="85000"/>
                    <a:lumOff val="15000"/>
                  </a:schemeClr>
                </a:solidFill>
              </a:rPr>
              <a:t>Raghunath Nair</a:t>
            </a:r>
          </a:p>
          <a:p>
            <a:r>
              <a:rPr lang="en-US" sz="2000">
                <a:solidFill>
                  <a:schemeClr val="tx1">
                    <a:lumMod val="85000"/>
                    <a:lumOff val="15000"/>
                  </a:schemeClr>
                </a:solidFill>
              </a:rPr>
              <a:t>IBM</a:t>
            </a:r>
          </a:p>
        </p:txBody>
      </p:sp>
      <p:pic>
        <p:nvPicPr>
          <p:cNvPr id="4" name="Picture 3">
            <a:extLst>
              <a:ext uri="{FF2B5EF4-FFF2-40B4-BE49-F238E27FC236}">
                <a16:creationId xmlns:a16="http://schemas.microsoft.com/office/drawing/2014/main" id="{23917943-1442-41ED-9B46-D752724F808B}"/>
              </a:ext>
            </a:extLst>
          </p:cNvPr>
          <p:cNvPicPr>
            <a:picLocks noChangeAspect="1"/>
          </p:cNvPicPr>
          <p:nvPr/>
        </p:nvPicPr>
        <p:blipFill rotWithShape="1">
          <a:blip r:embed="rId2"/>
          <a:srcRect t="15094"/>
          <a:stretch/>
        </p:blipFill>
        <p:spPr>
          <a:xfrm>
            <a:off x="633999" y="1223090"/>
            <a:ext cx="6912217" cy="3888138"/>
          </a:xfrm>
          <a:prstGeom prst="rect">
            <a:avLst/>
          </a:prstGeom>
        </p:spPr>
      </p:pic>
    </p:spTree>
    <p:extLst>
      <p:ext uri="{BB962C8B-B14F-4D97-AF65-F5344CB8AC3E}">
        <p14:creationId xmlns:p14="http://schemas.microsoft.com/office/powerpoint/2010/main" val="3503986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59686C"/>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DD4EFF5-6EDD-8349-B501-E1E46BE319C5}"/>
              </a:ext>
            </a:extLst>
          </p:cNvPr>
          <p:cNvSpPr>
            <a:spLocks noGrp="1"/>
          </p:cNvSpPr>
          <p:nvPr>
            <p:ph type="title"/>
          </p:nvPr>
        </p:nvSpPr>
        <p:spPr>
          <a:xfrm>
            <a:off x="492370" y="516836"/>
            <a:ext cx="3084844" cy="1961086"/>
          </a:xfrm>
        </p:spPr>
        <p:txBody>
          <a:bodyPr>
            <a:normAutofit/>
          </a:bodyPr>
          <a:lstStyle/>
          <a:p>
            <a:r>
              <a:rPr lang="en-US" sz="4000">
                <a:solidFill>
                  <a:srgbClr val="FFFFFF"/>
                </a:solidFill>
              </a:rPr>
              <a:t>Methodology</a:t>
            </a:r>
          </a:p>
        </p:txBody>
      </p:sp>
      <p:cxnSp>
        <p:nvCxnSpPr>
          <p:cNvPr id="15" name="Straight Connector 14">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C70E22B-B62A-4A05-8382-78FB74DBCC3E}"/>
              </a:ext>
            </a:extLst>
          </p:cNvPr>
          <p:cNvSpPr>
            <a:spLocks noGrp="1"/>
          </p:cNvSpPr>
          <p:nvPr>
            <p:ph idx="1"/>
          </p:nvPr>
        </p:nvSpPr>
        <p:spPr>
          <a:xfrm>
            <a:off x="571752" y="2799654"/>
            <a:ext cx="3005462" cy="3189665"/>
          </a:xfrm>
        </p:spPr>
        <p:txBody>
          <a:bodyPr>
            <a:normAutofit/>
          </a:bodyPr>
          <a:lstStyle/>
          <a:p>
            <a:pPr lvl="0"/>
            <a:r>
              <a:rPr lang="en-IN" sz="1800" b="1" dirty="0">
                <a:solidFill>
                  <a:schemeClr val="bg1"/>
                </a:solidFill>
              </a:rPr>
              <a:t>Narrowing Down</a:t>
            </a:r>
          </a:p>
          <a:p>
            <a:pPr lvl="0"/>
            <a:r>
              <a:rPr lang="en-IN" sz="1800" dirty="0">
                <a:solidFill>
                  <a:schemeClr val="bg1"/>
                </a:solidFill>
              </a:rPr>
              <a:t>Subsequently we narrow down the cluster step-by-step to just a few points based on certain conditions like, the venue should have restaurants as common venue</a:t>
            </a:r>
            <a:endParaRPr lang="en-US" sz="1800" dirty="0">
              <a:solidFill>
                <a:schemeClr val="bg1"/>
              </a:solidFill>
            </a:endParaRPr>
          </a:p>
        </p:txBody>
      </p:sp>
      <p:pic>
        <p:nvPicPr>
          <p:cNvPr id="4" name="Content Placeholder 3">
            <a:extLst>
              <a:ext uri="{FF2B5EF4-FFF2-40B4-BE49-F238E27FC236}">
                <a16:creationId xmlns:a16="http://schemas.microsoft.com/office/drawing/2014/main" id="{4080FDF4-2EC5-4048-B97E-FF0418A5F36C}"/>
              </a:ext>
            </a:extLst>
          </p:cNvPr>
          <p:cNvPicPr>
            <a:picLocks noChangeAspect="1"/>
          </p:cNvPicPr>
          <p:nvPr/>
        </p:nvPicPr>
        <p:blipFill>
          <a:blip r:embed="rId2"/>
          <a:stretch>
            <a:fillRect/>
          </a:stretch>
        </p:blipFill>
        <p:spPr>
          <a:xfrm>
            <a:off x="4143281" y="1296102"/>
            <a:ext cx="7396818" cy="4641502"/>
          </a:xfrm>
          <a:prstGeom prst="rect">
            <a:avLst/>
          </a:prstGeom>
        </p:spPr>
      </p:pic>
    </p:spTree>
    <p:extLst>
      <p:ext uri="{BB962C8B-B14F-4D97-AF65-F5344CB8AC3E}">
        <p14:creationId xmlns:p14="http://schemas.microsoft.com/office/powerpoint/2010/main" val="2461526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5B696C"/>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DD4EFF5-6EDD-8349-B501-E1E46BE319C5}"/>
              </a:ext>
            </a:extLst>
          </p:cNvPr>
          <p:cNvSpPr>
            <a:spLocks noGrp="1"/>
          </p:cNvSpPr>
          <p:nvPr>
            <p:ph type="title"/>
          </p:nvPr>
        </p:nvSpPr>
        <p:spPr>
          <a:xfrm>
            <a:off x="492370" y="516836"/>
            <a:ext cx="3084844" cy="1961086"/>
          </a:xfrm>
        </p:spPr>
        <p:txBody>
          <a:bodyPr>
            <a:normAutofit/>
          </a:bodyPr>
          <a:lstStyle/>
          <a:p>
            <a:r>
              <a:rPr lang="en-US" sz="4000" dirty="0">
                <a:solidFill>
                  <a:srgbClr val="FFFFFF"/>
                </a:solidFill>
              </a:rPr>
              <a:t>Methodology</a:t>
            </a:r>
          </a:p>
        </p:txBody>
      </p:sp>
      <p:cxnSp>
        <p:nvCxnSpPr>
          <p:cNvPr id="26" name="Straight Connector 25">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C70E22B-B62A-4A05-8382-78FB74DBCC3E}"/>
              </a:ext>
            </a:extLst>
          </p:cNvPr>
          <p:cNvSpPr>
            <a:spLocks noGrp="1"/>
          </p:cNvSpPr>
          <p:nvPr>
            <p:ph idx="1"/>
          </p:nvPr>
        </p:nvSpPr>
        <p:spPr>
          <a:xfrm>
            <a:off x="571752" y="2799654"/>
            <a:ext cx="3005462" cy="3189665"/>
          </a:xfrm>
        </p:spPr>
        <p:txBody>
          <a:bodyPr>
            <a:normAutofit/>
          </a:bodyPr>
          <a:lstStyle/>
          <a:p>
            <a:pPr lvl="0"/>
            <a:r>
              <a:rPr lang="en-IN" sz="1800" b="1" dirty="0">
                <a:solidFill>
                  <a:srgbClr val="FFFFFF"/>
                </a:solidFill>
              </a:rPr>
              <a:t>Narrowing Down</a:t>
            </a:r>
          </a:p>
          <a:p>
            <a:pPr lvl="0"/>
            <a:r>
              <a:rPr lang="en-IN" sz="1800" dirty="0">
                <a:solidFill>
                  <a:srgbClr val="FFFFFF"/>
                </a:solidFill>
              </a:rPr>
              <a:t>Subsequently we narrow down the cluster step-by-step to just a few points based on certain conditions like, the venue should have restaurants </a:t>
            </a:r>
            <a:r>
              <a:rPr lang="en-IN" sz="1800" i="1" u="sng" dirty="0">
                <a:solidFill>
                  <a:srgbClr val="FFFFFF"/>
                </a:solidFill>
              </a:rPr>
              <a:t>but not many ice cream parlours</a:t>
            </a:r>
            <a:endParaRPr lang="en-US" sz="1800" i="1" u="sng" dirty="0">
              <a:solidFill>
                <a:srgbClr val="FFFFFF"/>
              </a:solidFill>
            </a:endParaRPr>
          </a:p>
        </p:txBody>
      </p:sp>
      <p:pic>
        <p:nvPicPr>
          <p:cNvPr id="3" name="Picture 2" descr="A close up of a map&#10;&#10;Description automatically generated">
            <a:extLst>
              <a:ext uri="{FF2B5EF4-FFF2-40B4-BE49-F238E27FC236}">
                <a16:creationId xmlns:a16="http://schemas.microsoft.com/office/drawing/2014/main" id="{9B4FEBE2-C1A4-9C4D-8B98-F69CE9ED7A9A}"/>
              </a:ext>
            </a:extLst>
          </p:cNvPr>
          <p:cNvPicPr>
            <a:picLocks noChangeAspect="1"/>
          </p:cNvPicPr>
          <p:nvPr/>
        </p:nvPicPr>
        <p:blipFill rotWithShape="1">
          <a:blip r:embed="rId2"/>
          <a:srcRect l="16441" r="14591" b="1"/>
          <a:stretch/>
        </p:blipFill>
        <p:spPr>
          <a:xfrm>
            <a:off x="5075747" y="640080"/>
            <a:ext cx="6130621" cy="5577840"/>
          </a:xfrm>
          <a:prstGeom prst="rect">
            <a:avLst/>
          </a:prstGeom>
        </p:spPr>
      </p:pic>
    </p:spTree>
    <p:extLst>
      <p:ext uri="{BB962C8B-B14F-4D97-AF65-F5344CB8AC3E}">
        <p14:creationId xmlns:p14="http://schemas.microsoft.com/office/powerpoint/2010/main" val="634795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5F727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DD4EFF5-6EDD-8349-B501-E1E46BE319C5}"/>
              </a:ext>
            </a:extLst>
          </p:cNvPr>
          <p:cNvSpPr>
            <a:spLocks noGrp="1"/>
          </p:cNvSpPr>
          <p:nvPr>
            <p:ph type="title"/>
          </p:nvPr>
        </p:nvSpPr>
        <p:spPr>
          <a:xfrm>
            <a:off x="492370" y="516836"/>
            <a:ext cx="3084844" cy="1961086"/>
          </a:xfrm>
        </p:spPr>
        <p:txBody>
          <a:bodyPr>
            <a:normAutofit/>
          </a:bodyPr>
          <a:lstStyle/>
          <a:p>
            <a:r>
              <a:rPr lang="en-US" sz="4000">
                <a:solidFill>
                  <a:srgbClr val="FFFFFF"/>
                </a:solidFill>
              </a:rPr>
              <a:t>Methodology</a:t>
            </a:r>
          </a:p>
        </p:txBody>
      </p:sp>
      <p:cxnSp>
        <p:nvCxnSpPr>
          <p:cNvPr id="31" name="Straight Connector 30">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C70E22B-B62A-4A05-8382-78FB74DBCC3E}"/>
              </a:ext>
            </a:extLst>
          </p:cNvPr>
          <p:cNvSpPr>
            <a:spLocks noGrp="1"/>
          </p:cNvSpPr>
          <p:nvPr>
            <p:ph idx="1"/>
          </p:nvPr>
        </p:nvSpPr>
        <p:spPr>
          <a:xfrm>
            <a:off x="571752" y="2799654"/>
            <a:ext cx="3005462" cy="3189665"/>
          </a:xfrm>
        </p:spPr>
        <p:txBody>
          <a:bodyPr>
            <a:normAutofit/>
          </a:bodyPr>
          <a:lstStyle/>
          <a:p>
            <a:pPr lvl="0"/>
            <a:r>
              <a:rPr lang="en-IN" sz="1800" b="1" dirty="0">
                <a:solidFill>
                  <a:srgbClr val="FFFFFF"/>
                </a:solidFill>
              </a:rPr>
              <a:t>Narrowing Down</a:t>
            </a:r>
          </a:p>
          <a:p>
            <a:pPr lvl="0"/>
            <a:r>
              <a:rPr lang="en-IN" sz="1800" dirty="0">
                <a:solidFill>
                  <a:srgbClr val="FFFFFF"/>
                </a:solidFill>
              </a:rPr>
              <a:t>Subsequently we narrow down the cluster step-by-step to just a few points based on certain conditions like, the venue should have restaurants but not many ice cream parlours </a:t>
            </a:r>
            <a:r>
              <a:rPr lang="en-IN" sz="1800" i="1" u="sng" dirty="0">
                <a:solidFill>
                  <a:srgbClr val="FFFFFF"/>
                </a:solidFill>
              </a:rPr>
              <a:t>and desserts in its vicinity</a:t>
            </a:r>
            <a:endParaRPr lang="en-US" sz="1800" i="1" u="sng" dirty="0">
              <a:solidFill>
                <a:srgbClr val="FFFFFF"/>
              </a:solidFill>
            </a:endParaRPr>
          </a:p>
        </p:txBody>
      </p:sp>
      <p:pic>
        <p:nvPicPr>
          <p:cNvPr id="5" name="Picture 4" descr="A close up of a map&#10;&#10;Description automatically generated">
            <a:extLst>
              <a:ext uri="{FF2B5EF4-FFF2-40B4-BE49-F238E27FC236}">
                <a16:creationId xmlns:a16="http://schemas.microsoft.com/office/drawing/2014/main" id="{B50B8CD8-2602-E14D-81F6-872DE6E7B527}"/>
              </a:ext>
            </a:extLst>
          </p:cNvPr>
          <p:cNvPicPr>
            <a:picLocks noChangeAspect="1"/>
          </p:cNvPicPr>
          <p:nvPr/>
        </p:nvPicPr>
        <p:blipFill rotWithShape="1">
          <a:blip r:embed="rId2"/>
          <a:srcRect l="10875" r="14111" b="1"/>
          <a:stretch/>
        </p:blipFill>
        <p:spPr>
          <a:xfrm>
            <a:off x="5075706" y="640080"/>
            <a:ext cx="6130704" cy="5577840"/>
          </a:xfrm>
          <a:prstGeom prst="rect">
            <a:avLst/>
          </a:prstGeom>
        </p:spPr>
      </p:pic>
    </p:spTree>
    <p:extLst>
      <p:ext uri="{BB962C8B-B14F-4D97-AF65-F5344CB8AC3E}">
        <p14:creationId xmlns:p14="http://schemas.microsoft.com/office/powerpoint/2010/main" val="2169965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2">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3" name="Picture 2" descr="A close up of a map&#10;&#10;Description automatically generated">
            <a:extLst>
              <a:ext uri="{FF2B5EF4-FFF2-40B4-BE49-F238E27FC236}">
                <a16:creationId xmlns:a16="http://schemas.microsoft.com/office/drawing/2014/main" id="{DAD0B339-5D71-F344-8E15-ACBFBACEAD5F}"/>
              </a:ext>
            </a:extLst>
          </p:cNvPr>
          <p:cNvPicPr>
            <a:picLocks noChangeAspect="1"/>
          </p:cNvPicPr>
          <p:nvPr/>
        </p:nvPicPr>
        <p:blipFill rotWithShape="1">
          <a:blip r:embed="rId2"/>
          <a:srcRect l="6298" r="4855"/>
          <a:stretch/>
        </p:blipFill>
        <p:spPr>
          <a:xfrm>
            <a:off x="2843" y="10"/>
            <a:ext cx="12186315" cy="6857990"/>
          </a:xfrm>
          <a:prstGeom prst="rect">
            <a:avLst/>
          </a:prstGeom>
        </p:spPr>
      </p:pic>
      <p:sp>
        <p:nvSpPr>
          <p:cNvPr id="20" name="Rectangle 14">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rgbClr val="0000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4EFF5-6EDD-8349-B501-E1E46BE319C5}"/>
              </a:ext>
            </a:extLst>
          </p:cNvPr>
          <p:cNvSpPr>
            <a:spLocks noGrp="1"/>
          </p:cNvSpPr>
          <p:nvPr>
            <p:ph type="title"/>
          </p:nvPr>
        </p:nvSpPr>
        <p:spPr>
          <a:xfrm>
            <a:off x="948648" y="1419273"/>
            <a:ext cx="3153580" cy="933957"/>
          </a:xfrm>
        </p:spPr>
        <p:txBody>
          <a:bodyPr>
            <a:normAutofit/>
          </a:bodyPr>
          <a:lstStyle/>
          <a:p>
            <a:r>
              <a:rPr lang="en-US" sz="3600" dirty="0">
                <a:solidFill>
                  <a:srgbClr val="FFFFFF"/>
                </a:solidFill>
              </a:rPr>
              <a:t>Methodology</a:t>
            </a:r>
          </a:p>
        </p:txBody>
      </p:sp>
      <p:cxnSp>
        <p:nvCxnSpPr>
          <p:cNvPr id="17" name="Straight Connector 16">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C70E22B-B62A-4A05-8382-78FB74DBCC3E}"/>
              </a:ext>
            </a:extLst>
          </p:cNvPr>
          <p:cNvSpPr>
            <a:spLocks noGrp="1"/>
          </p:cNvSpPr>
          <p:nvPr>
            <p:ph idx="1"/>
          </p:nvPr>
        </p:nvSpPr>
        <p:spPr>
          <a:xfrm>
            <a:off x="948648" y="2534061"/>
            <a:ext cx="3153580" cy="2888431"/>
          </a:xfrm>
        </p:spPr>
        <p:txBody>
          <a:bodyPr>
            <a:noAutofit/>
          </a:bodyPr>
          <a:lstStyle/>
          <a:p>
            <a:pPr lvl="0">
              <a:lnSpc>
                <a:spcPct val="90000"/>
              </a:lnSpc>
            </a:pPr>
            <a:r>
              <a:rPr lang="en-IN" sz="1800" b="1" dirty="0">
                <a:solidFill>
                  <a:srgbClr val="FFFFFF"/>
                </a:solidFill>
              </a:rPr>
              <a:t>Narrowing Down</a:t>
            </a:r>
          </a:p>
          <a:p>
            <a:pPr lvl="0">
              <a:lnSpc>
                <a:spcPct val="90000"/>
              </a:lnSpc>
            </a:pPr>
            <a:r>
              <a:rPr lang="en-IN" sz="1800" dirty="0">
                <a:solidFill>
                  <a:srgbClr val="FFFFFF"/>
                </a:solidFill>
              </a:rPr>
              <a:t>Narrow down further the cluster to just a few points.</a:t>
            </a:r>
          </a:p>
          <a:p>
            <a:pPr lvl="0">
              <a:lnSpc>
                <a:spcPct val="90000"/>
              </a:lnSpc>
            </a:pPr>
            <a:r>
              <a:rPr lang="en-IN" sz="1800" i="1" u="sng" dirty="0">
                <a:solidFill>
                  <a:srgbClr val="FFFFFF"/>
                </a:solidFill>
              </a:rPr>
              <a:t>Since we are looking for a family spot, applying filter for venue to be near clothing stores.</a:t>
            </a:r>
          </a:p>
          <a:p>
            <a:pPr lvl="0">
              <a:lnSpc>
                <a:spcPct val="90000"/>
              </a:lnSpc>
            </a:pPr>
            <a:r>
              <a:rPr lang="en-IN" sz="1800" i="1" u="sng" dirty="0">
                <a:solidFill>
                  <a:srgbClr val="FFFFFF"/>
                </a:solidFill>
              </a:rPr>
              <a:t>As can be seen the choice is narrowing down</a:t>
            </a:r>
            <a:endParaRPr lang="en-US" sz="1800" i="1" u="sng" dirty="0">
              <a:solidFill>
                <a:srgbClr val="FFFFFF"/>
              </a:solidFill>
            </a:endParaRPr>
          </a:p>
        </p:txBody>
      </p:sp>
      <p:sp>
        <p:nvSpPr>
          <p:cNvPr id="19" name="Rectangle 18">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09814716"/>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2">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pic>
        <p:nvPicPr>
          <p:cNvPr id="3" name="Picture 2" descr="A close up of a map&#10;&#10;Description automatically generated">
            <a:extLst>
              <a:ext uri="{FF2B5EF4-FFF2-40B4-BE49-F238E27FC236}">
                <a16:creationId xmlns:a16="http://schemas.microsoft.com/office/drawing/2014/main" id="{130BBCDA-AD83-DF43-ABC1-F46F0A7EAFFF}"/>
              </a:ext>
            </a:extLst>
          </p:cNvPr>
          <p:cNvPicPr>
            <a:picLocks noChangeAspect="1"/>
          </p:cNvPicPr>
          <p:nvPr/>
        </p:nvPicPr>
        <p:blipFill rotWithShape="1">
          <a:blip r:embed="rId2"/>
          <a:srcRect r="1" b="836"/>
          <a:stretch/>
        </p:blipFill>
        <p:spPr>
          <a:xfrm>
            <a:off x="2843" y="10"/>
            <a:ext cx="12186315" cy="6857990"/>
          </a:xfrm>
          <a:prstGeom prst="rect">
            <a:avLst/>
          </a:prstGeom>
        </p:spPr>
      </p:pic>
      <p:sp>
        <p:nvSpPr>
          <p:cNvPr id="20" name="Rectangle 14">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rgbClr val="0000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D4EFF5-6EDD-8349-B501-E1E46BE319C5}"/>
              </a:ext>
            </a:extLst>
          </p:cNvPr>
          <p:cNvSpPr>
            <a:spLocks noGrp="1"/>
          </p:cNvSpPr>
          <p:nvPr>
            <p:ph type="title"/>
          </p:nvPr>
        </p:nvSpPr>
        <p:spPr>
          <a:xfrm>
            <a:off x="948648" y="1419273"/>
            <a:ext cx="3153580" cy="1358188"/>
          </a:xfrm>
        </p:spPr>
        <p:txBody>
          <a:bodyPr>
            <a:normAutofit/>
          </a:bodyPr>
          <a:lstStyle/>
          <a:p>
            <a:r>
              <a:rPr lang="en-US" sz="3600">
                <a:solidFill>
                  <a:srgbClr val="FFFFFF"/>
                </a:solidFill>
              </a:rPr>
              <a:t>Methodology</a:t>
            </a:r>
          </a:p>
        </p:txBody>
      </p:sp>
      <p:cxnSp>
        <p:nvCxnSpPr>
          <p:cNvPr id="17" name="Straight Connector 16">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38277"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FC70E22B-B62A-4A05-8382-78FB74DBCC3E}"/>
              </a:ext>
            </a:extLst>
          </p:cNvPr>
          <p:cNvSpPr>
            <a:spLocks noGrp="1"/>
          </p:cNvSpPr>
          <p:nvPr>
            <p:ph idx="1"/>
          </p:nvPr>
        </p:nvSpPr>
        <p:spPr>
          <a:xfrm>
            <a:off x="948648" y="2978254"/>
            <a:ext cx="3153580" cy="2444238"/>
          </a:xfrm>
        </p:spPr>
        <p:txBody>
          <a:bodyPr>
            <a:noAutofit/>
          </a:bodyPr>
          <a:lstStyle/>
          <a:p>
            <a:pPr lvl="0">
              <a:lnSpc>
                <a:spcPct val="90000"/>
              </a:lnSpc>
            </a:pPr>
            <a:r>
              <a:rPr lang="en-IN" sz="1800" b="1" dirty="0">
                <a:solidFill>
                  <a:srgbClr val="FFFFFF"/>
                </a:solidFill>
              </a:rPr>
              <a:t>Narrowing Down </a:t>
            </a:r>
            <a:r>
              <a:rPr lang="en-IN" sz="1800" dirty="0">
                <a:solidFill>
                  <a:srgbClr val="FFFFFF"/>
                </a:solidFill>
              </a:rPr>
              <a:t>the cluster further, </a:t>
            </a:r>
            <a:r>
              <a:rPr lang="en-IN" sz="1800" i="1" u="sng" dirty="0">
                <a:solidFill>
                  <a:srgbClr val="FFFFFF"/>
                </a:solidFill>
              </a:rPr>
              <a:t>assuming Juice bar also serve as desserts or ice creams, we eliminate them as well</a:t>
            </a:r>
          </a:p>
          <a:p>
            <a:pPr lvl="0">
              <a:lnSpc>
                <a:spcPct val="90000"/>
              </a:lnSpc>
            </a:pPr>
            <a:r>
              <a:rPr lang="en-IN" sz="1800" dirty="0">
                <a:solidFill>
                  <a:srgbClr val="FFFFFF"/>
                </a:solidFill>
              </a:rPr>
              <a:t>As can be seen the choice is down to just 8 locations</a:t>
            </a:r>
            <a:endParaRPr lang="en-US" sz="1800" dirty="0">
              <a:solidFill>
                <a:srgbClr val="FFFFFF"/>
              </a:solidFill>
            </a:endParaRPr>
          </a:p>
        </p:txBody>
      </p:sp>
      <p:sp>
        <p:nvSpPr>
          <p:cNvPr id="19" name="Rectangle 18">
            <a:extLst>
              <a:ext uri="{FF2B5EF4-FFF2-40B4-BE49-F238E27FC236}">
                <a16:creationId xmlns:a16="http://schemas.microsoft.com/office/drawing/2014/main" id="{1FE461C7-FF45-427F-83D7-18DFBD48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9887655"/>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61717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53002D5-B840-6744-88AF-13DA4D0E0BB4}"/>
              </a:ext>
            </a:extLst>
          </p:cNvPr>
          <p:cNvSpPr>
            <a:spLocks noGrp="1"/>
          </p:cNvSpPr>
          <p:nvPr>
            <p:ph type="title"/>
          </p:nvPr>
        </p:nvSpPr>
        <p:spPr>
          <a:xfrm>
            <a:off x="492370" y="188259"/>
            <a:ext cx="3084844" cy="726141"/>
          </a:xfrm>
        </p:spPr>
        <p:txBody>
          <a:bodyPr>
            <a:normAutofit/>
          </a:bodyPr>
          <a:lstStyle/>
          <a:p>
            <a:r>
              <a:rPr lang="en-US" sz="4000" dirty="0">
                <a:solidFill>
                  <a:srgbClr val="FFFFFF"/>
                </a:solidFill>
              </a:rPr>
              <a:t>Results</a:t>
            </a:r>
          </a:p>
        </p:txBody>
      </p:sp>
      <p:cxnSp>
        <p:nvCxnSpPr>
          <p:cNvPr id="24" name="Straight Connector 23">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4F81D94-A80A-504A-8B73-4C962D0E26C2}"/>
              </a:ext>
            </a:extLst>
          </p:cNvPr>
          <p:cNvSpPr>
            <a:spLocks noGrp="1"/>
          </p:cNvSpPr>
          <p:nvPr>
            <p:ph idx="1"/>
          </p:nvPr>
        </p:nvSpPr>
        <p:spPr>
          <a:xfrm>
            <a:off x="309281" y="1008529"/>
            <a:ext cx="3750654" cy="5346082"/>
          </a:xfrm>
        </p:spPr>
        <p:txBody>
          <a:bodyPr>
            <a:noAutofit/>
          </a:bodyPr>
          <a:lstStyle/>
          <a:p>
            <a:pPr marL="0" indent="0">
              <a:lnSpc>
                <a:spcPct val="90000"/>
              </a:lnSpc>
              <a:buNone/>
            </a:pPr>
            <a:r>
              <a:rPr lang="en-IN" sz="1800" b="1" dirty="0">
                <a:solidFill>
                  <a:srgbClr val="FFFFFF"/>
                </a:solidFill>
              </a:rPr>
              <a:t>To find an Ice cream storefront site accessible from main roads, with easy access, and with sufficient customer parking, we need to look for locations near businesses, like children’s clothing stores or Indian restaurants. </a:t>
            </a:r>
          </a:p>
          <a:p>
            <a:pPr marL="0" indent="0">
              <a:lnSpc>
                <a:spcPct val="90000"/>
              </a:lnSpc>
              <a:buNone/>
            </a:pPr>
            <a:endParaRPr lang="en-IN" sz="1800" b="1" dirty="0">
              <a:solidFill>
                <a:srgbClr val="FFFFFF"/>
              </a:solidFill>
            </a:endParaRPr>
          </a:p>
          <a:p>
            <a:pPr marL="0" indent="0">
              <a:lnSpc>
                <a:spcPct val="90000"/>
              </a:lnSpc>
              <a:buNone/>
            </a:pPr>
            <a:r>
              <a:rPr lang="en-IN" sz="1800" b="1" dirty="0">
                <a:solidFill>
                  <a:srgbClr val="FFFFFF"/>
                </a:solidFill>
              </a:rPr>
              <a:t>To narrow down our search and visualize at each step helps the Stakeholders to make business decisions as per company strategy</a:t>
            </a:r>
          </a:p>
          <a:p>
            <a:pPr marL="0" indent="0">
              <a:lnSpc>
                <a:spcPct val="90000"/>
              </a:lnSpc>
              <a:buNone/>
            </a:pPr>
            <a:r>
              <a:rPr lang="en-IN" sz="1800" b="1" dirty="0">
                <a:solidFill>
                  <a:srgbClr val="FFFFFF"/>
                </a:solidFill>
              </a:rPr>
              <a:t>On applying the filter conditions we can see that the target locations meeting the required conditions were narrowed down to just 8</a:t>
            </a:r>
          </a:p>
        </p:txBody>
      </p:sp>
      <p:pic>
        <p:nvPicPr>
          <p:cNvPr id="4" name="Picture 3" descr="A close up of a map&#10;&#10;Description automatically generated">
            <a:extLst>
              <a:ext uri="{FF2B5EF4-FFF2-40B4-BE49-F238E27FC236}">
                <a16:creationId xmlns:a16="http://schemas.microsoft.com/office/drawing/2014/main" id="{876BCDEB-A9A7-7E4F-8FFF-A8E8CDE5CCB4}"/>
              </a:ext>
            </a:extLst>
          </p:cNvPr>
          <p:cNvPicPr>
            <a:picLocks noChangeAspect="1"/>
          </p:cNvPicPr>
          <p:nvPr/>
        </p:nvPicPr>
        <p:blipFill rotWithShape="1">
          <a:blip r:embed="rId2"/>
          <a:srcRect l="7094" r="16053" b="1"/>
          <a:stretch/>
        </p:blipFill>
        <p:spPr>
          <a:xfrm>
            <a:off x="4742017" y="1516167"/>
            <a:ext cx="6798082" cy="3825665"/>
          </a:xfrm>
          <a:prstGeom prst="rect">
            <a:avLst/>
          </a:prstGeom>
        </p:spPr>
      </p:pic>
    </p:spTree>
    <p:extLst>
      <p:ext uri="{BB962C8B-B14F-4D97-AF65-F5344CB8AC3E}">
        <p14:creationId xmlns:p14="http://schemas.microsoft.com/office/powerpoint/2010/main" val="33247908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8346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13EC726-7C7C-AD42-9E55-32C8DD68AC85}"/>
              </a:ext>
            </a:extLst>
          </p:cNvPr>
          <p:cNvSpPr>
            <a:spLocks noGrp="1"/>
          </p:cNvSpPr>
          <p:nvPr>
            <p:ph idx="1"/>
          </p:nvPr>
        </p:nvSpPr>
        <p:spPr>
          <a:xfrm>
            <a:off x="188259" y="1183341"/>
            <a:ext cx="3724835" cy="4919280"/>
          </a:xfrm>
        </p:spPr>
        <p:txBody>
          <a:bodyPr>
            <a:noAutofit/>
          </a:bodyPr>
          <a:lstStyle/>
          <a:p>
            <a:pPr>
              <a:lnSpc>
                <a:spcPct val="90000"/>
              </a:lnSpc>
            </a:pPr>
            <a:r>
              <a:rPr lang="en-US" sz="1800" dirty="0"/>
              <a:t>From the exploratory analysis, clustering and filtration process based on venue categories, we see that there are lots of </a:t>
            </a:r>
            <a:r>
              <a:rPr lang="en-GB" sz="1800" dirty="0"/>
              <a:t>neighbourhoods </a:t>
            </a:r>
            <a:r>
              <a:rPr lang="en-US" sz="1800" dirty="0"/>
              <a:t>which have Restaurants among the top 10 venues.</a:t>
            </a:r>
          </a:p>
          <a:p>
            <a:pPr>
              <a:lnSpc>
                <a:spcPct val="90000"/>
              </a:lnSpc>
            </a:pPr>
            <a:r>
              <a:rPr lang="en-US" sz="1800" dirty="0"/>
              <a:t> </a:t>
            </a:r>
          </a:p>
          <a:p>
            <a:pPr>
              <a:lnSpc>
                <a:spcPct val="90000"/>
              </a:lnSpc>
            </a:pPr>
            <a:r>
              <a:rPr lang="en-US" sz="1800" dirty="0"/>
              <a:t>However we found from the above exercise that localities  where we have Restaurants and clothing Stores as most common venues, BUT which do not have ice cream shops, desserts or juice bars are very few.</a:t>
            </a:r>
          </a:p>
          <a:p>
            <a:pPr>
              <a:lnSpc>
                <a:spcPct val="90000"/>
              </a:lnSpc>
            </a:pPr>
            <a:r>
              <a:rPr lang="en-US" sz="1800" dirty="0"/>
              <a:t>This entire process provides interesting insights into the problem allowing stake holders to make easier decision making which are aligned to the business strategy</a:t>
            </a:r>
          </a:p>
        </p:txBody>
      </p:sp>
      <p:pic>
        <p:nvPicPr>
          <p:cNvPr id="5" name="Picture 4">
            <a:extLst>
              <a:ext uri="{FF2B5EF4-FFF2-40B4-BE49-F238E27FC236}">
                <a16:creationId xmlns:a16="http://schemas.microsoft.com/office/drawing/2014/main" id="{CE73FBA2-D60D-4D48-B2D3-5821067AB831}"/>
              </a:ext>
            </a:extLst>
          </p:cNvPr>
          <p:cNvPicPr>
            <a:picLocks noChangeAspect="1"/>
          </p:cNvPicPr>
          <p:nvPr/>
        </p:nvPicPr>
        <p:blipFill rotWithShape="1">
          <a:blip r:embed="rId2"/>
          <a:srcRect l="27852" r="2" b="2"/>
          <a:stretch/>
        </p:blipFill>
        <p:spPr>
          <a:xfrm>
            <a:off x="4080728" y="10"/>
            <a:ext cx="8111272" cy="6857990"/>
          </a:xfrm>
          <a:prstGeom prst="rect">
            <a:avLst/>
          </a:prstGeom>
        </p:spPr>
      </p:pic>
      <p:sp>
        <p:nvSpPr>
          <p:cNvPr id="7" name="Title 1">
            <a:extLst>
              <a:ext uri="{FF2B5EF4-FFF2-40B4-BE49-F238E27FC236}">
                <a16:creationId xmlns:a16="http://schemas.microsoft.com/office/drawing/2014/main" id="{58CF6235-1A8A-E940-BE67-95E95D311A14}"/>
              </a:ext>
            </a:extLst>
          </p:cNvPr>
          <p:cNvSpPr txBox="1">
            <a:spLocks/>
          </p:cNvSpPr>
          <p:nvPr/>
        </p:nvSpPr>
        <p:spPr>
          <a:xfrm>
            <a:off x="492370" y="188259"/>
            <a:ext cx="3084844" cy="72614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r>
              <a:rPr lang="en-IN" sz="4000" dirty="0"/>
              <a:t>Discussion</a:t>
            </a:r>
            <a:endParaRPr lang="en-US" sz="4000" dirty="0">
              <a:solidFill>
                <a:srgbClr val="FFFFFF"/>
              </a:solidFill>
            </a:endParaRPr>
          </a:p>
        </p:txBody>
      </p:sp>
    </p:spTree>
    <p:extLst>
      <p:ext uri="{BB962C8B-B14F-4D97-AF65-F5344CB8AC3E}">
        <p14:creationId xmlns:p14="http://schemas.microsoft.com/office/powerpoint/2010/main" val="3806285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503342-8F60-774A-A8ED-40EBC4DB9D92}"/>
              </a:ext>
            </a:extLst>
          </p:cNvPr>
          <p:cNvSpPr>
            <a:spLocks noGrp="1"/>
          </p:cNvSpPr>
          <p:nvPr>
            <p:ph type="title"/>
          </p:nvPr>
        </p:nvSpPr>
        <p:spPr>
          <a:xfrm>
            <a:off x="477078" y="516836"/>
            <a:ext cx="3100136" cy="1960234"/>
          </a:xfrm>
        </p:spPr>
        <p:txBody>
          <a:bodyPr>
            <a:normAutofit/>
          </a:bodyPr>
          <a:lstStyle/>
          <a:p>
            <a:r>
              <a:rPr lang="en-IN" sz="4000" b="1" dirty="0">
                <a:solidFill>
                  <a:srgbClr val="5A3A32"/>
                </a:solidFill>
              </a:rPr>
              <a:t>Conclusion</a:t>
            </a:r>
            <a:endParaRPr lang="en-US" sz="4000" b="1" dirty="0">
              <a:solidFill>
                <a:srgbClr val="5A3A32"/>
              </a:solidFill>
            </a:endParaRPr>
          </a:p>
        </p:txBody>
      </p:sp>
      <p:cxnSp>
        <p:nvCxnSpPr>
          <p:cNvPr id="12" name="Straight Connector 11">
            <a:extLst>
              <a:ext uri="{FF2B5EF4-FFF2-40B4-BE49-F238E27FC236}">
                <a16:creationId xmlns:a16="http://schemas.microsoft.com/office/drawing/2014/main" id="{5A0A5CF6-407C-4691-8122-49DF69D002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0927" y="2633962"/>
            <a:ext cx="283464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720141B-95E7-A841-A198-F5403C687D7F}"/>
              </a:ext>
            </a:extLst>
          </p:cNvPr>
          <p:cNvSpPr>
            <a:spLocks noGrp="1"/>
          </p:cNvSpPr>
          <p:nvPr>
            <p:ph idx="1"/>
          </p:nvPr>
        </p:nvSpPr>
        <p:spPr>
          <a:xfrm>
            <a:off x="492371" y="2790855"/>
            <a:ext cx="3084844" cy="3311766"/>
          </a:xfrm>
        </p:spPr>
        <p:txBody>
          <a:bodyPr>
            <a:normAutofit/>
          </a:bodyPr>
          <a:lstStyle/>
          <a:p>
            <a:r>
              <a:rPr lang="en-IN" sz="1800" b="1" dirty="0"/>
              <a:t>A possible recommendation could bee that - since </a:t>
            </a:r>
            <a:r>
              <a:rPr lang="en-IN" sz="1800" b="1" i="1" dirty="0" err="1"/>
              <a:t>Jakkur</a:t>
            </a:r>
            <a:r>
              <a:rPr lang="en-IN" sz="1800" b="1" dirty="0"/>
              <a:t> is emerging as an upcoming residential property market and not reached full potential, this could possibly be a good candidate for opening an Ice cream shop, and it also meets all the necessary conditions.</a:t>
            </a:r>
          </a:p>
          <a:p>
            <a:pPr marL="0" indent="0">
              <a:buNone/>
            </a:pPr>
            <a:endParaRPr lang="en-US" sz="1800" dirty="0"/>
          </a:p>
        </p:txBody>
      </p:sp>
      <p:pic>
        <p:nvPicPr>
          <p:cNvPr id="5" name="Picture 4">
            <a:extLst>
              <a:ext uri="{FF2B5EF4-FFF2-40B4-BE49-F238E27FC236}">
                <a16:creationId xmlns:a16="http://schemas.microsoft.com/office/drawing/2014/main" id="{5B348A3A-0BF7-4BCA-8C19-2EC65F5B77E9}"/>
              </a:ext>
            </a:extLst>
          </p:cNvPr>
          <p:cNvPicPr>
            <a:picLocks noChangeAspect="1"/>
          </p:cNvPicPr>
          <p:nvPr/>
        </p:nvPicPr>
        <p:blipFill rotWithShape="1">
          <a:blip r:embed="rId2"/>
          <a:srcRect l="13895" r="7156" b="-1"/>
          <a:stretch/>
        </p:blipFill>
        <p:spPr>
          <a:xfrm>
            <a:off x="4080728" y="10"/>
            <a:ext cx="8111272" cy="6857990"/>
          </a:xfrm>
          <a:prstGeom prst="rect">
            <a:avLst/>
          </a:prstGeom>
        </p:spPr>
      </p:pic>
    </p:spTree>
    <p:extLst>
      <p:ext uri="{BB962C8B-B14F-4D97-AF65-F5344CB8AC3E}">
        <p14:creationId xmlns:p14="http://schemas.microsoft.com/office/powerpoint/2010/main" val="19261329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2774F9-578D-49F9-BF68-D06E91686A31}"/>
              </a:ext>
            </a:extLst>
          </p:cNvPr>
          <p:cNvPicPr>
            <a:picLocks noChangeAspect="1"/>
          </p:cNvPicPr>
          <p:nvPr/>
        </p:nvPicPr>
        <p:blipFill rotWithShape="1">
          <a:blip r:embed="rId2">
            <a:alphaModFix amt="35000"/>
          </a:blip>
          <a:srcRect t="18182"/>
          <a:stretch/>
        </p:blipFill>
        <p:spPr>
          <a:xfrm>
            <a:off x="20" y="10"/>
            <a:ext cx="12191980" cy="6857990"/>
          </a:xfrm>
          <a:prstGeom prst="rect">
            <a:avLst/>
          </a:prstGeom>
        </p:spPr>
      </p:pic>
      <p:sp>
        <p:nvSpPr>
          <p:cNvPr id="2" name="Title 1">
            <a:extLst>
              <a:ext uri="{FF2B5EF4-FFF2-40B4-BE49-F238E27FC236}">
                <a16:creationId xmlns:a16="http://schemas.microsoft.com/office/drawing/2014/main" id="{1E2C68ED-A403-9D4E-AD98-747F956E88B7}"/>
              </a:ext>
            </a:extLst>
          </p:cNvPr>
          <p:cNvSpPr>
            <a:spLocks noGrp="1"/>
          </p:cNvSpPr>
          <p:nvPr>
            <p:ph type="title"/>
          </p:nvPr>
        </p:nvSpPr>
        <p:spPr>
          <a:xfrm>
            <a:off x="1097280" y="758952"/>
            <a:ext cx="10058400" cy="3566160"/>
          </a:xfrm>
        </p:spPr>
        <p:txBody>
          <a:bodyPr vert="horz" lIns="91440" tIns="45720" rIns="91440" bIns="45720" rtlCol="0" anchor="b">
            <a:normAutofit/>
          </a:bodyPr>
          <a:lstStyle/>
          <a:p>
            <a:r>
              <a:rPr lang="en-US" sz="8000">
                <a:solidFill>
                  <a:srgbClr val="FFFFFF"/>
                </a:solidFill>
              </a:rPr>
              <a:t>Reference</a:t>
            </a:r>
          </a:p>
        </p:txBody>
      </p:sp>
      <p:sp>
        <p:nvSpPr>
          <p:cNvPr id="3" name="Content Placeholder 2">
            <a:extLst>
              <a:ext uri="{FF2B5EF4-FFF2-40B4-BE49-F238E27FC236}">
                <a16:creationId xmlns:a16="http://schemas.microsoft.com/office/drawing/2014/main" id="{DDB7859F-AC0D-4841-9118-6E7492A92A2C}"/>
              </a:ext>
            </a:extLst>
          </p:cNvPr>
          <p:cNvSpPr>
            <a:spLocks noGrp="1"/>
          </p:cNvSpPr>
          <p:nvPr>
            <p:ph idx="1"/>
          </p:nvPr>
        </p:nvSpPr>
        <p:spPr>
          <a:xfrm>
            <a:off x="1100051" y="4645152"/>
            <a:ext cx="10058400" cy="1143000"/>
          </a:xfrm>
        </p:spPr>
        <p:txBody>
          <a:bodyPr vert="horz" lIns="91440" tIns="45720" rIns="91440" bIns="45720" rtlCol="0">
            <a:normAutofit/>
          </a:bodyPr>
          <a:lstStyle/>
          <a:p>
            <a:pPr marL="0" indent="0">
              <a:buNone/>
            </a:pPr>
            <a:r>
              <a:rPr lang="en-US" cap="all" spc="200" dirty="0">
                <a:solidFill>
                  <a:srgbClr val="FFFFFF"/>
                </a:solidFill>
              </a:rPr>
              <a:t>https://</a:t>
            </a:r>
            <a:r>
              <a:rPr lang="en-US" cap="all" spc="200" dirty="0" err="1">
                <a:solidFill>
                  <a:srgbClr val="FFFFFF"/>
                </a:solidFill>
              </a:rPr>
              <a:t>github.com</a:t>
            </a:r>
            <a:r>
              <a:rPr lang="en-US" cap="all" spc="200" dirty="0">
                <a:solidFill>
                  <a:srgbClr val="FFFFFF"/>
                </a:solidFill>
              </a:rPr>
              <a:t>/</a:t>
            </a:r>
            <a:r>
              <a:rPr lang="en-US" cap="all" spc="200" dirty="0" err="1">
                <a:solidFill>
                  <a:srgbClr val="FFFFFF"/>
                </a:solidFill>
              </a:rPr>
              <a:t>raghunath-nair</a:t>
            </a:r>
            <a:r>
              <a:rPr lang="en-US" cap="all" spc="200" dirty="0">
                <a:solidFill>
                  <a:srgbClr val="FFFFFF"/>
                </a:solidFill>
              </a:rPr>
              <a:t>/Coursera_capstone_W4</a:t>
            </a:r>
          </a:p>
        </p:txBody>
      </p:sp>
    </p:spTree>
    <p:extLst>
      <p:ext uri="{BB962C8B-B14F-4D97-AF65-F5344CB8AC3E}">
        <p14:creationId xmlns:p14="http://schemas.microsoft.com/office/powerpoint/2010/main" val="10102304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DC402-EDB5-884B-8C33-10EACD0B3F12}"/>
              </a:ext>
            </a:extLst>
          </p:cNvPr>
          <p:cNvSpPr>
            <a:spLocks noGrp="1"/>
          </p:cNvSpPr>
          <p:nvPr>
            <p:ph type="title"/>
          </p:nvPr>
        </p:nvSpPr>
        <p:spPr>
          <a:xfrm>
            <a:off x="492370" y="516835"/>
            <a:ext cx="3084844" cy="5772840"/>
          </a:xfrm>
        </p:spPr>
        <p:txBody>
          <a:bodyPr anchor="ctr">
            <a:normAutofit/>
          </a:bodyPr>
          <a:lstStyle/>
          <a:p>
            <a:r>
              <a:rPr lang="en-IN" sz="3600" b="1">
                <a:solidFill>
                  <a:schemeClr val="tx1"/>
                </a:solidFill>
              </a:rPr>
              <a:t>Introduction</a:t>
            </a:r>
            <a:endParaRPr lang="en-US" sz="3600">
              <a:solidFill>
                <a:schemeClr val="tx1"/>
              </a:solidFill>
            </a:endParaRPr>
          </a:p>
        </p:txBody>
      </p:sp>
      <p:graphicFrame>
        <p:nvGraphicFramePr>
          <p:cNvPr id="5" name="Content Placeholder 2">
            <a:extLst>
              <a:ext uri="{FF2B5EF4-FFF2-40B4-BE49-F238E27FC236}">
                <a16:creationId xmlns:a16="http://schemas.microsoft.com/office/drawing/2014/main" id="{188BF059-32EC-4D0D-93E7-5AB9EC088F96}"/>
              </a:ext>
            </a:extLst>
          </p:cNvPr>
          <p:cNvGraphicFramePr>
            <a:graphicFrameLocks noGrp="1"/>
          </p:cNvGraphicFramePr>
          <p:nvPr>
            <p:ph idx="1"/>
            <p:extLst>
              <p:ext uri="{D42A27DB-BD31-4B8C-83A1-F6EECF244321}">
                <p14:modId xmlns:p14="http://schemas.microsoft.com/office/powerpoint/2010/main" val="3430343188"/>
              </p:ext>
            </p:extLst>
          </p:nvPr>
        </p:nvGraphicFramePr>
        <p:xfrm>
          <a:off x="4741863" y="1200149"/>
          <a:ext cx="6797675" cy="50895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167060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EAC46-0E49-EF43-BF7F-C52EAED149A0}"/>
              </a:ext>
            </a:extLst>
          </p:cNvPr>
          <p:cNvSpPr>
            <a:spLocks noGrp="1"/>
          </p:cNvSpPr>
          <p:nvPr>
            <p:ph type="title"/>
          </p:nvPr>
        </p:nvSpPr>
        <p:spPr/>
        <p:txBody>
          <a:bodyPr>
            <a:normAutofit/>
          </a:bodyPr>
          <a:lstStyle/>
          <a:p>
            <a:r>
              <a:rPr lang="en-US"/>
              <a:t>Data</a:t>
            </a:r>
          </a:p>
        </p:txBody>
      </p:sp>
      <p:graphicFrame>
        <p:nvGraphicFramePr>
          <p:cNvPr id="5" name="Content Placeholder 2">
            <a:extLst>
              <a:ext uri="{FF2B5EF4-FFF2-40B4-BE49-F238E27FC236}">
                <a16:creationId xmlns:a16="http://schemas.microsoft.com/office/drawing/2014/main" id="{B1929201-9F12-40A4-9AA0-8F0333C6B2D0}"/>
              </a:ext>
            </a:extLst>
          </p:cNvPr>
          <p:cNvGraphicFramePr>
            <a:graphicFrameLocks noGrp="1"/>
          </p:cNvGraphicFramePr>
          <p:nvPr>
            <p:ph idx="1"/>
            <p:extLst>
              <p:ext uri="{D42A27DB-BD31-4B8C-83A1-F6EECF244321}">
                <p14:modId xmlns:p14="http://schemas.microsoft.com/office/powerpoint/2010/main" val="487368166"/>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70064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CB758D1-A8CB-5F45-A7C4-3484777956F4}"/>
              </a:ext>
            </a:extLst>
          </p:cNvPr>
          <p:cNvSpPr>
            <a:spLocks noGrp="1"/>
          </p:cNvSpPr>
          <p:nvPr>
            <p:ph type="title"/>
          </p:nvPr>
        </p:nvSpPr>
        <p:spPr>
          <a:xfrm>
            <a:off x="492370" y="516836"/>
            <a:ext cx="3084844" cy="1961086"/>
          </a:xfrm>
        </p:spPr>
        <p:txBody>
          <a:bodyPr vert="horz" lIns="91440" tIns="45720" rIns="91440" bIns="45720" rtlCol="0" anchor="b">
            <a:normAutofit/>
          </a:bodyPr>
          <a:lstStyle/>
          <a:p>
            <a:r>
              <a:rPr lang="en-US" sz="4000">
                <a:solidFill>
                  <a:srgbClr val="FFFFFF"/>
                </a:solidFill>
              </a:rPr>
              <a:t>Methodology</a:t>
            </a:r>
          </a:p>
        </p:txBody>
      </p:sp>
      <p:cxnSp>
        <p:nvCxnSpPr>
          <p:cNvPr id="15" name="Straight Connector 14">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606D417-7A1A-A84E-9E95-C2F9007B75ED}"/>
              </a:ext>
            </a:extLst>
          </p:cNvPr>
          <p:cNvSpPr txBox="1"/>
          <p:nvPr/>
        </p:nvSpPr>
        <p:spPr>
          <a:xfrm>
            <a:off x="571752" y="2799654"/>
            <a:ext cx="3005462" cy="3189665"/>
          </a:xfrm>
          <a:prstGeom prst="rect">
            <a:avLst/>
          </a:prstGeom>
        </p:spPr>
        <p:txBody>
          <a:bodyPr vert="horz" lIns="0" tIns="45720" rIns="0" bIns="45720" rtlCol="0">
            <a:normAutofit/>
          </a:bodyPr>
          <a:lstStyle/>
          <a:p>
            <a:pPr lvl="0">
              <a:spcAft>
                <a:spcPts val="600"/>
              </a:spcAft>
              <a:buFont typeface="Calibri" panose="020F0502020204030204" pitchFamily="34" charset="0"/>
            </a:pPr>
            <a:r>
              <a:rPr lang="en-US" b="1" dirty="0">
                <a:solidFill>
                  <a:srgbClr val="FFFFFF"/>
                </a:solidFill>
              </a:rPr>
              <a:t>Get Neighbourhoods in Bangalore</a:t>
            </a:r>
            <a:r>
              <a:rPr lang="en-US" dirty="0">
                <a:solidFill>
                  <a:srgbClr val="FFFFFF"/>
                </a:solidFill>
              </a:rPr>
              <a:t> and assign variable source and initializing beautifulsoup object to soup. Beautiful Soup is a Python library for pulling data out of HTML and XML files.</a:t>
            </a:r>
          </a:p>
          <a:p>
            <a:pPr lvl="0">
              <a:spcAft>
                <a:spcPts val="600"/>
              </a:spcAft>
              <a:buFont typeface="Calibri" panose="020F0502020204030204" pitchFamily="34" charset="0"/>
            </a:pPr>
            <a:endParaRPr lang="en-US" dirty="0">
              <a:solidFill>
                <a:srgbClr val="FFFFFF"/>
              </a:solidFill>
            </a:endParaRPr>
          </a:p>
          <a:p>
            <a:pPr lvl="0">
              <a:spcAft>
                <a:spcPts val="600"/>
              </a:spcAft>
              <a:buFont typeface="Calibri" panose="020F0502020204030204" pitchFamily="34" charset="0"/>
            </a:pPr>
            <a:r>
              <a:rPr lang="en-US" dirty="0">
                <a:solidFill>
                  <a:srgbClr val="FFFFFF"/>
                </a:solidFill>
              </a:rPr>
              <a:t>128 neighbourhoods were retrieved by the API</a:t>
            </a:r>
          </a:p>
        </p:txBody>
      </p:sp>
      <p:pic>
        <p:nvPicPr>
          <p:cNvPr id="6" name="Picture 5" descr="A screenshot of a cell phone&#10;&#10;Description automatically generated">
            <a:extLst>
              <a:ext uri="{FF2B5EF4-FFF2-40B4-BE49-F238E27FC236}">
                <a16:creationId xmlns:a16="http://schemas.microsoft.com/office/drawing/2014/main" id="{FC9EFB89-F975-C14A-B77D-8AD663D647CB}"/>
              </a:ext>
            </a:extLst>
          </p:cNvPr>
          <p:cNvPicPr>
            <a:picLocks noChangeAspect="1"/>
          </p:cNvPicPr>
          <p:nvPr/>
        </p:nvPicPr>
        <p:blipFill>
          <a:blip r:embed="rId2"/>
          <a:stretch>
            <a:fillRect/>
          </a:stretch>
        </p:blipFill>
        <p:spPr>
          <a:xfrm>
            <a:off x="4546620" y="820237"/>
            <a:ext cx="6798082" cy="5217526"/>
          </a:xfrm>
          <a:prstGeom prst="rect">
            <a:avLst/>
          </a:prstGeom>
        </p:spPr>
      </p:pic>
    </p:spTree>
    <p:extLst>
      <p:ext uri="{BB962C8B-B14F-4D97-AF65-F5344CB8AC3E}">
        <p14:creationId xmlns:p14="http://schemas.microsoft.com/office/powerpoint/2010/main" val="356141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CB758D1-A8CB-5F45-A7C4-3484777956F4}"/>
              </a:ext>
            </a:extLst>
          </p:cNvPr>
          <p:cNvSpPr>
            <a:spLocks noGrp="1"/>
          </p:cNvSpPr>
          <p:nvPr>
            <p:ph type="title"/>
          </p:nvPr>
        </p:nvSpPr>
        <p:spPr>
          <a:xfrm>
            <a:off x="492370" y="516836"/>
            <a:ext cx="3084844" cy="1961086"/>
          </a:xfrm>
        </p:spPr>
        <p:txBody>
          <a:bodyPr vert="horz" lIns="91440" tIns="45720" rIns="91440" bIns="45720" rtlCol="0" anchor="b">
            <a:normAutofit/>
          </a:bodyPr>
          <a:lstStyle/>
          <a:p>
            <a:r>
              <a:rPr lang="en-US" sz="4000" dirty="0">
                <a:solidFill>
                  <a:srgbClr val="FFFFFF"/>
                </a:solidFill>
              </a:rPr>
              <a:t>Methodology</a:t>
            </a:r>
          </a:p>
        </p:txBody>
      </p:sp>
      <p:cxnSp>
        <p:nvCxnSpPr>
          <p:cNvPr id="13" name="Straight Connector 12">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606D417-7A1A-A84E-9E95-C2F9007B75ED}"/>
              </a:ext>
            </a:extLst>
          </p:cNvPr>
          <p:cNvSpPr txBox="1"/>
          <p:nvPr/>
        </p:nvSpPr>
        <p:spPr>
          <a:xfrm>
            <a:off x="571752" y="2799654"/>
            <a:ext cx="3005462" cy="3189665"/>
          </a:xfrm>
          <a:prstGeom prst="rect">
            <a:avLst/>
          </a:prstGeom>
        </p:spPr>
        <p:txBody>
          <a:bodyPr vert="horz" lIns="0" tIns="45720" rIns="0" bIns="45720" rtlCol="0">
            <a:normAutofit/>
          </a:bodyPr>
          <a:lstStyle/>
          <a:p>
            <a:pPr>
              <a:spcAft>
                <a:spcPts val="600"/>
              </a:spcAft>
            </a:pPr>
            <a:r>
              <a:rPr lang="en-IN" b="1" dirty="0">
                <a:solidFill>
                  <a:schemeClr val="bg1"/>
                </a:solidFill>
              </a:rPr>
              <a:t>Get coordinates for each neighbourhood</a:t>
            </a:r>
          </a:p>
          <a:p>
            <a:pPr>
              <a:spcAft>
                <a:spcPts val="600"/>
              </a:spcAft>
            </a:pPr>
            <a:endParaRPr lang="en-IN" b="1" dirty="0">
              <a:solidFill>
                <a:schemeClr val="bg1"/>
              </a:solidFill>
            </a:endParaRPr>
          </a:p>
          <a:p>
            <a:pPr>
              <a:spcAft>
                <a:spcPts val="600"/>
              </a:spcAft>
            </a:pPr>
            <a:r>
              <a:rPr lang="en-IN" dirty="0">
                <a:solidFill>
                  <a:schemeClr val="bg1"/>
                </a:solidFill>
              </a:rPr>
              <a:t>Use GEOPY library to get the latitude and longitude values of the above neighbourhoods in Bangalore City</a:t>
            </a:r>
            <a:endParaRPr lang="en-US" dirty="0">
              <a:solidFill>
                <a:schemeClr val="bg1"/>
              </a:solidFill>
            </a:endParaRPr>
          </a:p>
          <a:p>
            <a:pPr>
              <a:spcAft>
                <a:spcPts val="600"/>
              </a:spcAft>
            </a:pPr>
            <a:endParaRPr lang="en-US" dirty="0">
              <a:solidFill>
                <a:schemeClr val="bg1"/>
              </a:solidFill>
            </a:endParaRPr>
          </a:p>
          <a:p>
            <a:pPr lvl="0">
              <a:spcAft>
                <a:spcPts val="600"/>
              </a:spcAft>
              <a:buFont typeface="Calibri" panose="020F0502020204030204" pitchFamily="34" charset="0"/>
            </a:pPr>
            <a:endParaRPr lang="en-US" dirty="0">
              <a:solidFill>
                <a:srgbClr val="FFFFFF"/>
              </a:solidFill>
            </a:endParaRPr>
          </a:p>
        </p:txBody>
      </p:sp>
      <p:pic>
        <p:nvPicPr>
          <p:cNvPr id="4" name="Picture 3">
            <a:extLst>
              <a:ext uri="{FF2B5EF4-FFF2-40B4-BE49-F238E27FC236}">
                <a16:creationId xmlns:a16="http://schemas.microsoft.com/office/drawing/2014/main" id="{91CF27AE-48F9-1144-A36E-1F9095FA5A7A}"/>
              </a:ext>
            </a:extLst>
          </p:cNvPr>
          <p:cNvPicPr>
            <a:picLocks noChangeAspect="1"/>
          </p:cNvPicPr>
          <p:nvPr/>
        </p:nvPicPr>
        <p:blipFill>
          <a:blip r:embed="rId2"/>
          <a:stretch>
            <a:fillRect/>
          </a:stretch>
        </p:blipFill>
        <p:spPr>
          <a:xfrm>
            <a:off x="4392673" y="1497379"/>
            <a:ext cx="7478787" cy="3683301"/>
          </a:xfrm>
          <a:prstGeom prst="rect">
            <a:avLst/>
          </a:prstGeom>
        </p:spPr>
      </p:pic>
    </p:spTree>
    <p:extLst>
      <p:ext uri="{BB962C8B-B14F-4D97-AF65-F5344CB8AC3E}">
        <p14:creationId xmlns:p14="http://schemas.microsoft.com/office/powerpoint/2010/main" val="2648990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5B4E6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Title 1">
            <a:extLst>
              <a:ext uri="{FF2B5EF4-FFF2-40B4-BE49-F238E27FC236}">
                <a16:creationId xmlns:a16="http://schemas.microsoft.com/office/drawing/2014/main" id="{B41F717A-1A55-5A43-97C9-51F28754B441}"/>
              </a:ext>
            </a:extLst>
          </p:cNvPr>
          <p:cNvSpPr txBox="1">
            <a:spLocks/>
          </p:cNvSpPr>
          <p:nvPr/>
        </p:nvSpPr>
        <p:spPr>
          <a:xfrm>
            <a:off x="492370" y="516836"/>
            <a:ext cx="3084844" cy="196108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a:lstStyle>
          <a:p>
            <a:pPr>
              <a:spcAft>
                <a:spcPts val="600"/>
              </a:spcAft>
            </a:pPr>
            <a:r>
              <a:rPr lang="en-US" sz="4000">
                <a:solidFill>
                  <a:srgbClr val="FFFFFF"/>
                </a:solidFill>
              </a:rPr>
              <a:t>Methodology</a:t>
            </a:r>
          </a:p>
        </p:txBody>
      </p:sp>
      <p:cxnSp>
        <p:nvCxnSpPr>
          <p:cNvPr id="32" name="Straight Connector 31">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606D417-7A1A-A84E-9E95-C2F9007B75ED}"/>
              </a:ext>
            </a:extLst>
          </p:cNvPr>
          <p:cNvSpPr txBox="1"/>
          <p:nvPr/>
        </p:nvSpPr>
        <p:spPr>
          <a:xfrm>
            <a:off x="571752" y="2799654"/>
            <a:ext cx="3005462" cy="3189665"/>
          </a:xfrm>
          <a:prstGeom prst="rect">
            <a:avLst/>
          </a:prstGeom>
        </p:spPr>
        <p:txBody>
          <a:bodyPr vert="horz" lIns="0" tIns="45720" rIns="0" bIns="45720" rtlCol="0">
            <a:normAutofit/>
          </a:bodyPr>
          <a:lstStyle/>
          <a:p>
            <a:pPr lvl="0">
              <a:buFont typeface="Calibri" panose="020F0502020204030204" pitchFamily="34" charset="0"/>
            </a:pPr>
            <a:r>
              <a:rPr lang="en-US" b="1" dirty="0">
                <a:solidFill>
                  <a:srgbClr val="FFFFFF"/>
                </a:solidFill>
              </a:rPr>
              <a:t>Visualize using Folium</a:t>
            </a:r>
          </a:p>
          <a:p>
            <a:pPr lvl="0">
              <a:buFont typeface="Calibri" panose="020F0502020204030204" pitchFamily="34" charset="0"/>
            </a:pPr>
            <a:endParaRPr lang="en-US" dirty="0">
              <a:solidFill>
                <a:srgbClr val="FFFFFF"/>
              </a:solidFill>
            </a:endParaRPr>
          </a:p>
          <a:p>
            <a:pPr lvl="0">
              <a:buFont typeface="Calibri" panose="020F0502020204030204" pitchFamily="34" charset="0"/>
            </a:pPr>
            <a:r>
              <a:rPr lang="en-US" dirty="0">
                <a:solidFill>
                  <a:srgbClr val="FFFFFF"/>
                </a:solidFill>
              </a:rPr>
              <a:t>It makes sense to visualize the datasets at each stage of the data wrangling as it could stimulate new ideas and provide different perspectives. Then we create a map of Bangalore using latitude and longitude values</a:t>
            </a:r>
          </a:p>
          <a:p>
            <a:pPr lvl="0">
              <a:spcAft>
                <a:spcPts val="600"/>
              </a:spcAft>
              <a:buFont typeface="Calibri" panose="020F0502020204030204" pitchFamily="34" charset="0"/>
            </a:pPr>
            <a:endParaRPr lang="en-US" dirty="0">
              <a:solidFill>
                <a:srgbClr val="FFFFFF"/>
              </a:solidFill>
            </a:endParaRPr>
          </a:p>
        </p:txBody>
      </p:sp>
      <p:pic>
        <p:nvPicPr>
          <p:cNvPr id="4" name="Picture 3" descr="A close up of a map&#10;&#10;Description automatically generated">
            <a:extLst>
              <a:ext uri="{FF2B5EF4-FFF2-40B4-BE49-F238E27FC236}">
                <a16:creationId xmlns:a16="http://schemas.microsoft.com/office/drawing/2014/main" id="{63D617F6-40ED-4F4D-ABFE-205E3EF2B188}"/>
              </a:ext>
            </a:extLst>
          </p:cNvPr>
          <p:cNvPicPr>
            <a:picLocks noChangeAspect="1"/>
          </p:cNvPicPr>
          <p:nvPr/>
        </p:nvPicPr>
        <p:blipFill rotWithShape="1">
          <a:blip r:embed="rId2"/>
          <a:srcRect r="9324" b="1"/>
          <a:stretch/>
        </p:blipFill>
        <p:spPr>
          <a:xfrm>
            <a:off x="4546620" y="640079"/>
            <a:ext cx="6659779" cy="6059225"/>
          </a:xfrm>
          <a:prstGeom prst="rect">
            <a:avLst/>
          </a:prstGeom>
        </p:spPr>
      </p:pic>
    </p:spTree>
    <p:extLst>
      <p:ext uri="{BB962C8B-B14F-4D97-AF65-F5344CB8AC3E}">
        <p14:creationId xmlns:p14="http://schemas.microsoft.com/office/powerpoint/2010/main" val="592423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5E0DF73-8263-7247-8865-3B499C1A4AB8}"/>
              </a:ext>
            </a:extLst>
          </p:cNvPr>
          <p:cNvSpPr>
            <a:spLocks noGrp="1"/>
          </p:cNvSpPr>
          <p:nvPr>
            <p:ph type="title"/>
          </p:nvPr>
        </p:nvSpPr>
        <p:spPr>
          <a:xfrm>
            <a:off x="492370" y="516836"/>
            <a:ext cx="3084844" cy="1961086"/>
          </a:xfrm>
        </p:spPr>
        <p:txBody>
          <a:bodyPr>
            <a:normAutofit/>
          </a:bodyPr>
          <a:lstStyle/>
          <a:p>
            <a:r>
              <a:rPr lang="en-US" sz="4000">
                <a:solidFill>
                  <a:srgbClr val="FFFFFF"/>
                </a:solidFill>
              </a:rPr>
              <a:t>Methodology</a:t>
            </a:r>
          </a:p>
        </p:txBody>
      </p:sp>
      <p:cxnSp>
        <p:nvCxnSpPr>
          <p:cNvPr id="13" name="Straight Connector 12">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326AAC2-05E9-8A4B-A9AF-34790679A14A}"/>
              </a:ext>
            </a:extLst>
          </p:cNvPr>
          <p:cNvSpPr>
            <a:spLocks noGrp="1"/>
          </p:cNvSpPr>
          <p:nvPr>
            <p:ph idx="1"/>
          </p:nvPr>
        </p:nvSpPr>
        <p:spPr>
          <a:xfrm>
            <a:off x="571752" y="2799654"/>
            <a:ext cx="3005462" cy="3189665"/>
          </a:xfrm>
        </p:spPr>
        <p:txBody>
          <a:bodyPr>
            <a:normAutofit/>
          </a:bodyPr>
          <a:lstStyle/>
          <a:p>
            <a:r>
              <a:rPr lang="en-IN" sz="1800" b="1" dirty="0">
                <a:solidFill>
                  <a:srgbClr val="FFFFFF"/>
                </a:solidFill>
              </a:rPr>
              <a:t>Top 10 most venue categories </a:t>
            </a:r>
          </a:p>
          <a:p>
            <a:r>
              <a:rPr lang="en-IN" sz="1800" dirty="0">
                <a:solidFill>
                  <a:srgbClr val="FFFFFF"/>
                </a:solidFill>
              </a:rPr>
              <a:t>Use the foursquare APIs to get the nearest X venues and venue categories, which will be used for clustering the neighbourhoods. Since there are so many venue categories, only Top 15 were chosen for this exercise</a:t>
            </a:r>
            <a:endParaRPr lang="en-US" sz="1800" dirty="0">
              <a:solidFill>
                <a:srgbClr val="FFFFFF"/>
              </a:solidFill>
            </a:endParaRPr>
          </a:p>
          <a:p>
            <a:endParaRPr lang="en-US" sz="1800" dirty="0">
              <a:solidFill>
                <a:srgbClr val="FFFFFF"/>
              </a:solidFill>
            </a:endParaRPr>
          </a:p>
        </p:txBody>
      </p:sp>
      <p:pic>
        <p:nvPicPr>
          <p:cNvPr id="4" name="Picture 3" descr="A screenshot of a cell phone&#10;&#10;Description automatically generated">
            <a:extLst>
              <a:ext uri="{FF2B5EF4-FFF2-40B4-BE49-F238E27FC236}">
                <a16:creationId xmlns:a16="http://schemas.microsoft.com/office/drawing/2014/main" id="{20E30D03-6EAD-2248-B91A-C6176CAE2FC4}"/>
              </a:ext>
            </a:extLst>
          </p:cNvPr>
          <p:cNvPicPr>
            <a:picLocks noChangeAspect="1"/>
          </p:cNvPicPr>
          <p:nvPr/>
        </p:nvPicPr>
        <p:blipFill>
          <a:blip r:embed="rId2"/>
          <a:stretch>
            <a:fillRect/>
          </a:stretch>
        </p:blipFill>
        <p:spPr>
          <a:xfrm>
            <a:off x="4059935" y="1383911"/>
            <a:ext cx="7903724" cy="4090177"/>
          </a:xfrm>
          <a:prstGeom prst="rect">
            <a:avLst/>
          </a:prstGeom>
        </p:spPr>
      </p:pic>
    </p:spTree>
    <p:extLst>
      <p:ext uri="{BB962C8B-B14F-4D97-AF65-F5344CB8AC3E}">
        <p14:creationId xmlns:p14="http://schemas.microsoft.com/office/powerpoint/2010/main" val="4060232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66D38BC-88D3-514D-9E61-D55D09257699}"/>
              </a:ext>
            </a:extLst>
          </p:cNvPr>
          <p:cNvSpPr>
            <a:spLocks noGrp="1"/>
          </p:cNvSpPr>
          <p:nvPr>
            <p:ph type="title"/>
          </p:nvPr>
        </p:nvSpPr>
        <p:spPr>
          <a:xfrm>
            <a:off x="492370" y="516836"/>
            <a:ext cx="3084844" cy="1961086"/>
          </a:xfrm>
        </p:spPr>
        <p:txBody>
          <a:bodyPr>
            <a:normAutofit/>
          </a:bodyPr>
          <a:lstStyle/>
          <a:p>
            <a:r>
              <a:rPr lang="en-US" sz="4000">
                <a:solidFill>
                  <a:srgbClr val="FFFFFF"/>
                </a:solidFill>
              </a:rPr>
              <a:t>Methodology</a:t>
            </a:r>
          </a:p>
        </p:txBody>
      </p:sp>
      <p:cxnSp>
        <p:nvCxnSpPr>
          <p:cNvPr id="15" name="Straight Connector 14">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D8D4025A-E7DA-4939-976D-EFBC50C9F7E5}"/>
              </a:ext>
            </a:extLst>
          </p:cNvPr>
          <p:cNvSpPr>
            <a:spLocks noGrp="1"/>
          </p:cNvSpPr>
          <p:nvPr>
            <p:ph idx="1"/>
          </p:nvPr>
        </p:nvSpPr>
        <p:spPr>
          <a:xfrm>
            <a:off x="571752" y="2799654"/>
            <a:ext cx="3005462" cy="3189665"/>
          </a:xfrm>
        </p:spPr>
        <p:txBody>
          <a:bodyPr>
            <a:normAutofit fontScale="92500" lnSpcReduction="20000"/>
          </a:bodyPr>
          <a:lstStyle/>
          <a:p>
            <a:pPr lvl="0"/>
            <a:r>
              <a:rPr lang="en-IN" sz="1800" b="1" dirty="0">
                <a:solidFill>
                  <a:schemeClr val="bg1"/>
                </a:solidFill>
              </a:rPr>
              <a:t>Optimal number of clusters</a:t>
            </a:r>
          </a:p>
          <a:p>
            <a:pPr lvl="0"/>
            <a:r>
              <a:rPr lang="en-IN" sz="1800" dirty="0">
                <a:solidFill>
                  <a:schemeClr val="bg1"/>
                </a:solidFill>
              </a:rPr>
              <a:t>The optimal number of clusters is found out by the silhouette score whose </a:t>
            </a:r>
            <a:r>
              <a:rPr lang="en-IN" sz="1800" b="1" dirty="0">
                <a:solidFill>
                  <a:schemeClr val="bg1"/>
                </a:solidFill>
              </a:rPr>
              <a:t>value</a:t>
            </a:r>
            <a:r>
              <a:rPr lang="en-IN" sz="1800" dirty="0">
                <a:solidFill>
                  <a:schemeClr val="bg1"/>
                </a:solidFill>
              </a:rPr>
              <a:t> is a measure of how similar an object is to its own cluster (cohesion) compared to other clusters (separation). The silhouette ranges from −1 to +1, where a high </a:t>
            </a:r>
            <a:r>
              <a:rPr lang="en-IN" sz="1800" b="1" dirty="0">
                <a:solidFill>
                  <a:schemeClr val="bg1"/>
                </a:solidFill>
              </a:rPr>
              <a:t>value</a:t>
            </a:r>
            <a:r>
              <a:rPr lang="en-IN" sz="1800" dirty="0">
                <a:solidFill>
                  <a:schemeClr val="bg1"/>
                </a:solidFill>
              </a:rPr>
              <a:t> indicates that the object is well matched to its own cluster and poorly matched to neighbouring clusters.</a:t>
            </a:r>
            <a:endParaRPr lang="en-US" sz="1800" dirty="0">
              <a:solidFill>
                <a:schemeClr val="bg1"/>
              </a:solidFill>
            </a:endParaRPr>
          </a:p>
          <a:p>
            <a:endParaRPr lang="en-US" sz="1800" dirty="0">
              <a:solidFill>
                <a:schemeClr val="bg1"/>
              </a:solidFill>
            </a:endParaRPr>
          </a:p>
        </p:txBody>
      </p:sp>
      <p:pic>
        <p:nvPicPr>
          <p:cNvPr id="4" name="Content Placeholder 3" descr="A screenshot of a social media post&#10;&#10;Description automatically generated">
            <a:extLst>
              <a:ext uri="{FF2B5EF4-FFF2-40B4-BE49-F238E27FC236}">
                <a16:creationId xmlns:a16="http://schemas.microsoft.com/office/drawing/2014/main" id="{805083DD-3D98-1740-9374-5E465E791025}"/>
              </a:ext>
            </a:extLst>
          </p:cNvPr>
          <p:cNvPicPr>
            <a:picLocks noChangeAspect="1"/>
          </p:cNvPicPr>
          <p:nvPr/>
        </p:nvPicPr>
        <p:blipFill>
          <a:blip r:embed="rId2"/>
          <a:stretch>
            <a:fillRect/>
          </a:stretch>
        </p:blipFill>
        <p:spPr>
          <a:xfrm>
            <a:off x="4742017" y="862724"/>
            <a:ext cx="6798082" cy="5132552"/>
          </a:xfrm>
          <a:prstGeom prst="rect">
            <a:avLst/>
          </a:prstGeom>
        </p:spPr>
      </p:pic>
    </p:spTree>
    <p:extLst>
      <p:ext uri="{BB962C8B-B14F-4D97-AF65-F5344CB8AC3E}">
        <p14:creationId xmlns:p14="http://schemas.microsoft.com/office/powerpoint/2010/main" val="2455546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72685F"/>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308C276-543F-5A4C-B979-4F9121970A9F}"/>
              </a:ext>
            </a:extLst>
          </p:cNvPr>
          <p:cNvSpPr>
            <a:spLocks noGrp="1"/>
          </p:cNvSpPr>
          <p:nvPr>
            <p:ph type="title"/>
          </p:nvPr>
        </p:nvSpPr>
        <p:spPr>
          <a:xfrm>
            <a:off x="492370" y="516836"/>
            <a:ext cx="3084844" cy="1961086"/>
          </a:xfrm>
        </p:spPr>
        <p:txBody>
          <a:bodyPr>
            <a:normAutofit/>
          </a:bodyPr>
          <a:lstStyle/>
          <a:p>
            <a:r>
              <a:rPr lang="en-US" sz="4000">
                <a:solidFill>
                  <a:srgbClr val="FFFFFF"/>
                </a:solidFill>
              </a:rPr>
              <a:t>Methodology</a:t>
            </a:r>
          </a:p>
        </p:txBody>
      </p:sp>
      <p:cxnSp>
        <p:nvCxnSpPr>
          <p:cNvPr id="15" name="Straight Connector 14">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3267F975-0037-4EF1-8B82-B7E08CE11270}"/>
              </a:ext>
            </a:extLst>
          </p:cNvPr>
          <p:cNvSpPr>
            <a:spLocks noGrp="1"/>
          </p:cNvSpPr>
          <p:nvPr>
            <p:ph idx="1"/>
          </p:nvPr>
        </p:nvSpPr>
        <p:spPr>
          <a:xfrm>
            <a:off x="571752" y="2799654"/>
            <a:ext cx="3005462" cy="3541502"/>
          </a:xfrm>
        </p:spPr>
        <p:txBody>
          <a:bodyPr>
            <a:noAutofit/>
          </a:bodyPr>
          <a:lstStyle/>
          <a:p>
            <a:pPr lvl="0"/>
            <a:r>
              <a:rPr lang="en-IN" sz="1800" b="1" dirty="0">
                <a:solidFill>
                  <a:schemeClr val="bg1"/>
                </a:solidFill>
              </a:rPr>
              <a:t>K-means clustering</a:t>
            </a:r>
          </a:p>
          <a:p>
            <a:pPr lvl="0"/>
            <a:r>
              <a:rPr lang="en-IN" sz="1800" dirty="0">
                <a:solidFill>
                  <a:schemeClr val="bg1"/>
                </a:solidFill>
              </a:rPr>
              <a:t>The Bangalore neighbourhoods and venue data is trained using K-means Clustering Algorithm to get the desired clusters to base the analysis on. </a:t>
            </a:r>
          </a:p>
          <a:p>
            <a:pPr lvl="0"/>
            <a:r>
              <a:rPr lang="en-IN" sz="1800" dirty="0">
                <a:solidFill>
                  <a:schemeClr val="bg1"/>
                </a:solidFill>
              </a:rPr>
              <a:t>K-means was chosen since the variables(categories in this case) are large, the </a:t>
            </a:r>
            <a:r>
              <a:rPr lang="en-IN" sz="1800" b="1" dirty="0">
                <a:solidFill>
                  <a:schemeClr val="bg1"/>
                </a:solidFill>
              </a:rPr>
              <a:t>K</a:t>
            </a:r>
            <a:r>
              <a:rPr lang="en-IN" sz="1800" dirty="0">
                <a:solidFill>
                  <a:schemeClr val="bg1"/>
                </a:solidFill>
              </a:rPr>
              <a:t>-</a:t>
            </a:r>
            <a:r>
              <a:rPr lang="en-IN" sz="1800" b="1" dirty="0">
                <a:solidFill>
                  <a:schemeClr val="bg1"/>
                </a:solidFill>
              </a:rPr>
              <a:t>Means</a:t>
            </a:r>
            <a:r>
              <a:rPr lang="en-IN" sz="1800" dirty="0">
                <a:solidFill>
                  <a:schemeClr val="bg1"/>
                </a:solidFill>
              </a:rPr>
              <a:t> most of the times is computationally faster.</a:t>
            </a:r>
          </a:p>
        </p:txBody>
      </p:sp>
      <p:pic>
        <p:nvPicPr>
          <p:cNvPr id="4" name="Content Placeholder 3" descr="A close up of a map&#10;&#10;Description automatically generated">
            <a:extLst>
              <a:ext uri="{FF2B5EF4-FFF2-40B4-BE49-F238E27FC236}">
                <a16:creationId xmlns:a16="http://schemas.microsoft.com/office/drawing/2014/main" id="{12FC5365-20E3-0D46-9EA4-BCAC915CC93F}"/>
              </a:ext>
            </a:extLst>
          </p:cNvPr>
          <p:cNvPicPr>
            <a:picLocks noChangeAspect="1"/>
          </p:cNvPicPr>
          <p:nvPr/>
        </p:nvPicPr>
        <p:blipFill>
          <a:blip r:embed="rId2"/>
          <a:stretch>
            <a:fillRect/>
          </a:stretch>
        </p:blipFill>
        <p:spPr>
          <a:xfrm>
            <a:off x="4143281" y="1157412"/>
            <a:ext cx="7802958" cy="3316255"/>
          </a:xfrm>
          <a:prstGeom prst="rect">
            <a:avLst/>
          </a:prstGeom>
        </p:spPr>
      </p:pic>
      <p:sp>
        <p:nvSpPr>
          <p:cNvPr id="3" name="Rectangle 2">
            <a:extLst>
              <a:ext uri="{FF2B5EF4-FFF2-40B4-BE49-F238E27FC236}">
                <a16:creationId xmlns:a16="http://schemas.microsoft.com/office/drawing/2014/main" id="{11393508-CCA3-7F44-BA1F-26B1AA64B835}"/>
              </a:ext>
            </a:extLst>
          </p:cNvPr>
          <p:cNvSpPr/>
          <p:nvPr/>
        </p:nvSpPr>
        <p:spPr>
          <a:xfrm>
            <a:off x="4626002" y="4639164"/>
            <a:ext cx="7320237" cy="1200329"/>
          </a:xfrm>
          <a:prstGeom prst="rect">
            <a:avLst/>
          </a:prstGeom>
        </p:spPr>
        <p:txBody>
          <a:bodyPr wrap="square">
            <a:spAutoFit/>
          </a:bodyPr>
          <a:lstStyle/>
          <a:p>
            <a:pPr lvl="0"/>
            <a:r>
              <a:rPr lang="en-IN" dirty="0"/>
              <a:t>From the above clustering, we can see that majority of the clusters are falling under the same cluster (cluter1) with most common venue being eateries('Indian Restaurant', 'Kerala Restaurant' etc), apart from the remote areas like Bagalur, Ramagondanahalli etc.</a:t>
            </a:r>
          </a:p>
        </p:txBody>
      </p:sp>
    </p:spTree>
    <p:extLst>
      <p:ext uri="{BB962C8B-B14F-4D97-AF65-F5344CB8AC3E}">
        <p14:creationId xmlns:p14="http://schemas.microsoft.com/office/powerpoint/2010/main" val="1476819367"/>
      </p:ext>
    </p:extLst>
  </p:cSld>
  <p:clrMapOvr>
    <a:masterClrMapping/>
  </p:clrMapOvr>
</p:sld>
</file>

<file path=ppt/theme/theme1.xml><?xml version="1.0" encoding="utf-8"?>
<a:theme xmlns:a="http://schemas.openxmlformats.org/drawingml/2006/main" name="RetrospectVTI">
  <a:themeElements>
    <a:clrScheme name="AnalogousFromDarkSeedLeftStep">
      <a:dk1>
        <a:srgbClr val="000000"/>
      </a:dk1>
      <a:lt1>
        <a:srgbClr val="FFFFFF"/>
      </a:lt1>
      <a:dk2>
        <a:srgbClr val="243041"/>
      </a:dk2>
      <a:lt2>
        <a:srgbClr val="E4E8E2"/>
      </a:lt2>
      <a:accent1>
        <a:srgbClr val="A829E7"/>
      </a:accent1>
      <a:accent2>
        <a:srgbClr val="633ADB"/>
      </a:accent2>
      <a:accent3>
        <a:srgbClr val="2948E7"/>
      </a:accent3>
      <a:accent4>
        <a:srgbClr val="1785D5"/>
      </a:accent4>
      <a:accent5>
        <a:srgbClr val="20B6B6"/>
      </a:accent5>
      <a:accent6>
        <a:srgbClr val="14B975"/>
      </a:accent6>
      <a:hlink>
        <a:srgbClr val="358EA0"/>
      </a:hlink>
      <a:folHlink>
        <a:srgbClr val="7F7F7F"/>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3</TotalTime>
  <Words>871</Words>
  <Application>Microsoft Macintosh PowerPoint</Application>
  <PresentationFormat>Widescreen</PresentationFormat>
  <Paragraphs>64</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Calibri</vt:lpstr>
      <vt:lpstr>Calibri Light</vt:lpstr>
      <vt:lpstr>RetrospectVTI</vt:lpstr>
      <vt:lpstr>Business Development  New Ice Cream shop venue – A Report</vt:lpstr>
      <vt:lpstr>Introduction</vt:lpstr>
      <vt:lpstr>Data</vt:lpstr>
      <vt:lpstr>Methodology</vt:lpstr>
      <vt:lpstr>Methodology</vt:lpstr>
      <vt:lpstr>PowerPoint Presentation</vt:lpstr>
      <vt:lpstr>Methodology</vt:lpstr>
      <vt:lpstr>Methodology</vt:lpstr>
      <vt:lpstr>Methodology</vt:lpstr>
      <vt:lpstr>Methodology</vt:lpstr>
      <vt:lpstr>Methodology</vt:lpstr>
      <vt:lpstr>Methodology</vt:lpstr>
      <vt:lpstr>Methodology</vt:lpstr>
      <vt:lpstr>Methodology</vt:lpstr>
      <vt:lpstr>Results</vt:lpstr>
      <vt:lpstr>PowerPoint Presentation</vt:lpstr>
      <vt:lpstr>Conclusion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Development  New Ice Cream shop venue – A Report</dc:title>
  <dc:creator>RAGHUNATH Raghu</dc:creator>
  <cp:lastModifiedBy>RAGHUNATH Raghu</cp:lastModifiedBy>
  <cp:revision>4</cp:revision>
  <dcterms:created xsi:type="dcterms:W3CDTF">2019-12-09T17:23:48Z</dcterms:created>
  <dcterms:modified xsi:type="dcterms:W3CDTF">2019-12-09T17:27:24Z</dcterms:modified>
</cp:coreProperties>
</file>